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355" r:id="rId2"/>
    <p:sldId id="358" r:id="rId3"/>
    <p:sldId id="356" r:id="rId4"/>
    <p:sldId id="357" r:id="rId5"/>
    <p:sldId id="359" r:id="rId6"/>
    <p:sldId id="354" r:id="rId7"/>
    <p:sldId id="362" r:id="rId8"/>
    <p:sldId id="361" r:id="rId9"/>
    <p:sldId id="36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3"/>
    <a:srgbClr val="E75300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53" autoAdjust="0"/>
  </p:normalViewPr>
  <p:slideViewPr>
    <p:cSldViewPr>
      <p:cViewPr varScale="1">
        <p:scale>
          <a:sx n="103" d="100"/>
          <a:sy n="103" d="100"/>
        </p:scale>
        <p:origin x="58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3156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114" cy="458145"/>
          </a:xfrm>
          <a:prstGeom prst="rect">
            <a:avLst/>
          </a:prstGeom>
        </p:spPr>
        <p:txBody>
          <a:bodyPr vert="horz" lIns="90568" tIns="45284" rIns="90568" bIns="452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7" y="2"/>
            <a:ext cx="2972114" cy="458145"/>
          </a:xfrm>
          <a:prstGeom prst="rect">
            <a:avLst/>
          </a:prstGeom>
        </p:spPr>
        <p:txBody>
          <a:bodyPr vert="horz" lIns="90568" tIns="45284" rIns="90568" bIns="45284" rtlCol="0"/>
          <a:lstStyle>
            <a:lvl1pPr algn="r">
              <a:defRPr sz="1200"/>
            </a:lvl1pPr>
          </a:lstStyle>
          <a:p>
            <a:fld id="{AFC6127B-6653-4A22-AB40-8EC29AB2BE7F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857"/>
            <a:ext cx="2972114" cy="458144"/>
          </a:xfrm>
          <a:prstGeom prst="rect">
            <a:avLst/>
          </a:prstGeom>
        </p:spPr>
        <p:txBody>
          <a:bodyPr vert="horz" lIns="90568" tIns="45284" rIns="90568" bIns="452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7" y="8685857"/>
            <a:ext cx="2972114" cy="458144"/>
          </a:xfrm>
          <a:prstGeom prst="rect">
            <a:avLst/>
          </a:prstGeom>
        </p:spPr>
        <p:txBody>
          <a:bodyPr vert="horz" lIns="90568" tIns="45284" rIns="90568" bIns="45284" rtlCol="0" anchor="b"/>
          <a:lstStyle>
            <a:lvl1pPr algn="r">
              <a:defRPr sz="1200"/>
            </a:lvl1pPr>
          </a:lstStyle>
          <a:p>
            <a:fld id="{2AE57FF8-D37B-4370-8393-391B39B71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43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0" cy="4572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7388"/>
            <a:ext cx="6092825" cy="3427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9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83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66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98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88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0892" y="4356681"/>
            <a:ext cx="5367130" cy="3564557"/>
          </a:xfrm>
          <a:prstGeom prst="rect">
            <a:avLst/>
          </a:prstGeom>
        </p:spPr>
        <p:txBody>
          <a:bodyPr lIns="90059" tIns="45030" rIns="90059" bIns="45030"/>
          <a:lstStyle/>
          <a:p>
            <a:pPr defTabSz="900593"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B323D-FDB4-4637-8260-6E503D04959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78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81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00688"/>
            <a:ext cx="5485158" cy="3600706"/>
          </a:xfrm>
          <a:prstGeom prst="rect">
            <a:avLst/>
          </a:prstGeom>
        </p:spPr>
        <p:txBody>
          <a:bodyPr lIns="90059" tIns="45030" rIns="90059" bIns="4503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39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1504949"/>
            <a:ext cx="8534400" cy="1061357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002D73"/>
                </a:solidFill>
              </a:defRPr>
            </a:lvl1pPr>
          </a:lstStyle>
          <a:p>
            <a:r>
              <a:rPr lang="en-US" dirty="0" smtClean="0"/>
              <a:t>Construction and Consulting Opportunities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604407"/>
            <a:ext cx="6400800" cy="500743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64656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Master Sub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87313"/>
            <a:ext cx="609600" cy="274637"/>
          </a:xfrm>
        </p:spPr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E51E1D-7280-49D6-A2E2-CE63FE17EF16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E75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"/>
          <p:cNvSpPr txBox="1">
            <a:spLocks/>
          </p:cNvSpPr>
          <p:nvPr userDrawn="1"/>
        </p:nvSpPr>
        <p:spPr>
          <a:xfrm>
            <a:off x="457200" y="3943350"/>
            <a:ext cx="4038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MWBE Forum - October 1, 2015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86" y="514350"/>
            <a:ext cx="4575452" cy="8382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-35719"/>
            <a:ext cx="9220200" cy="4357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6100"/>
            <a:ext cx="2057400" cy="3854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6100"/>
            <a:ext cx="6019800" cy="385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E75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79638"/>
            <a:ext cx="4383087" cy="1125537"/>
          </a:xfrm>
        </p:spPr>
        <p:txBody>
          <a:bodyPr anchor="b">
            <a:noAutofit/>
          </a:bodyPr>
          <a:lstStyle>
            <a:lvl1pPr marL="0" indent="0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Title -  Arial Bold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6350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7362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6350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7362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613"/>
            <a:ext cx="3008313" cy="871537"/>
          </a:xfrm>
        </p:spPr>
        <p:txBody>
          <a:bodyPr anchor="b">
            <a:no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68313"/>
            <a:ext cx="5111750" cy="438943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38350"/>
            <a:ext cx="3008313" cy="2819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4288"/>
            <a:ext cx="9144000" cy="347661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34975"/>
            <a:ext cx="8229600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Heading – Arial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64" y="119414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E75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447444"/>
            <a:ext cx="2031754" cy="372207"/>
          </a:xfrm>
          <a:prstGeom prst="rect">
            <a:avLst/>
          </a:prstGeom>
        </p:spPr>
      </p:pic>
      <p:sp>
        <p:nvSpPr>
          <p:cNvPr id="17" name="Date Placeholder 1"/>
          <p:cNvSpPr txBox="1">
            <a:spLocks/>
          </p:cNvSpPr>
          <p:nvPr userDrawn="1"/>
        </p:nvSpPr>
        <p:spPr>
          <a:xfrm>
            <a:off x="228600" y="62344"/>
            <a:ext cx="3810000" cy="29960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bg1"/>
                </a:solidFill>
              </a:rPr>
              <a:t>MWBE Forum </a:t>
            </a:r>
            <a:r>
              <a:rPr lang="en-US" sz="1400" dirty="0" smtClean="0"/>
              <a:t>–</a:t>
            </a:r>
            <a:r>
              <a:rPr lang="en-US" sz="1400" dirty="0" smtClean="0">
                <a:solidFill>
                  <a:schemeClr val="bg1"/>
                </a:solidFill>
              </a:rPr>
              <a:t> October 1,</a:t>
            </a:r>
            <a:r>
              <a:rPr lang="en-US" sz="1400" baseline="0" dirty="0" smtClean="0">
                <a:solidFill>
                  <a:schemeClr val="bg1"/>
                </a:solidFill>
              </a:rPr>
              <a:t> 2015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87313"/>
            <a:ext cx="609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A7754AA7-8025-408E-B296-E2B43FE08638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8115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Construction &amp; Consulting Opportunities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52750"/>
            <a:ext cx="660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OGS Design &amp; Construction Group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1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4975"/>
            <a:ext cx="8153400" cy="917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Contracts Awarded:  Oct. 2014 </a:t>
            </a:r>
            <a:r>
              <a:rPr lang="en-US" dirty="0"/>
              <a:t>–</a:t>
            </a:r>
            <a:r>
              <a:rPr lang="en-US" dirty="0" smtClean="0"/>
              <a:t> Sept.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1150"/>
            <a:ext cx="8085364" cy="300706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8363" algn="l"/>
              </a:tabLst>
            </a:pPr>
            <a:r>
              <a:rPr lang="en-US" dirty="0" smtClean="0"/>
              <a:t>276 Construction Contracts </a:t>
            </a:r>
            <a:r>
              <a:rPr lang="en-US" dirty="0"/>
              <a:t>–</a:t>
            </a:r>
            <a:r>
              <a:rPr lang="en-US" dirty="0" smtClean="0"/>
              <a:t> 	$294.8M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6113463" algn="l"/>
              </a:tabLst>
            </a:pPr>
            <a:r>
              <a:rPr lang="en-US" dirty="0" smtClean="0"/>
              <a:t>257 Emergency Contracts </a:t>
            </a:r>
            <a:r>
              <a:rPr lang="en-US" dirty="0"/>
              <a:t>–</a:t>
            </a:r>
            <a:r>
              <a:rPr lang="en-US" dirty="0" smtClean="0"/>
              <a:t> 	$55.5M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6113463" algn="l"/>
              </a:tabLst>
            </a:pPr>
            <a:r>
              <a:rPr lang="en-US" dirty="0" smtClean="0"/>
              <a:t>99 Consulting Contracts –	$89.0M 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  <a:tabLst>
                <a:tab pos="6113463" algn="l"/>
              </a:tabLst>
            </a:pPr>
            <a:r>
              <a:rPr lang="en-US" sz="2800" b="1" dirty="0" smtClean="0"/>
              <a:t>632 Contracts totaling $439.3M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6113463" algn="l"/>
              </a:tabLst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3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Projects </a:t>
            </a:r>
            <a:r>
              <a:rPr lang="en-US" dirty="0"/>
              <a:t>–</a:t>
            </a:r>
            <a:r>
              <a:rPr lang="en-US" dirty="0" smtClean="0"/>
              <a:t> Recently Bid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64" y="1120776"/>
            <a:ext cx="8526236" cy="3467440"/>
          </a:xfrm>
        </p:spPr>
        <p:txBody>
          <a:bodyPr/>
          <a:lstStyle/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Harriman Campus </a:t>
            </a:r>
            <a:r>
              <a:rPr lang="en-US" dirty="0"/>
              <a:t>– </a:t>
            </a:r>
            <a:r>
              <a:rPr lang="en-US" dirty="0" smtClean="0"/>
              <a:t>Daycare Center	$9.12M</a:t>
            </a:r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Fiver Rivers </a:t>
            </a:r>
            <a:r>
              <a:rPr lang="en-US" dirty="0"/>
              <a:t>– </a:t>
            </a:r>
            <a:r>
              <a:rPr lang="en-US" dirty="0" smtClean="0"/>
              <a:t>Visitors Bldg. &amp; Site Improvements	$8.02M</a:t>
            </a:r>
            <a:endParaRPr lang="en-US" dirty="0"/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Camp Smith </a:t>
            </a:r>
            <a:r>
              <a:rPr lang="en-US" dirty="0"/>
              <a:t>– </a:t>
            </a:r>
            <a:r>
              <a:rPr lang="en-US" dirty="0" smtClean="0"/>
              <a:t>Training Site 	$6.54M</a:t>
            </a:r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Coxsackie CF </a:t>
            </a:r>
            <a:r>
              <a:rPr lang="en-US" dirty="0"/>
              <a:t>–</a:t>
            </a:r>
            <a:r>
              <a:rPr lang="en-US" dirty="0" smtClean="0"/>
              <a:t> Electrical Distribution Rehab   	$5.97M</a:t>
            </a:r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Elmira CF </a:t>
            </a:r>
            <a:r>
              <a:rPr lang="en-US" dirty="0"/>
              <a:t>–</a:t>
            </a:r>
            <a:r>
              <a:rPr lang="en-US" dirty="0" smtClean="0"/>
              <a:t>  Building 20 Plumbing</a:t>
            </a:r>
            <a:r>
              <a:rPr lang="en-US" dirty="0"/>
              <a:t>	</a:t>
            </a:r>
            <a:r>
              <a:rPr lang="en-US" dirty="0" smtClean="0"/>
              <a:t>$4.25M</a:t>
            </a:r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Upstate CF – Replace Training Building	$3.50M</a:t>
            </a:r>
          </a:p>
          <a:p>
            <a:pPr algn="just"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NYC Armory – Drill Hall Roof 	$3.48M</a:t>
            </a:r>
          </a:p>
          <a:p>
            <a:pPr>
              <a:spcBef>
                <a:spcPts val="300"/>
              </a:spcBef>
              <a:spcAft>
                <a:spcPts val="40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6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Projects Bidding before 12/31/15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64" y="1194140"/>
            <a:ext cx="8526236" cy="339407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tabLst>
                <a:tab pos="7027863" algn="l"/>
              </a:tabLst>
            </a:pPr>
            <a:r>
              <a:rPr lang="en-US" dirty="0" smtClean="0"/>
              <a:t>Manhattan PC – Major Building Renovations	$134.8M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Albany Training Academy – Expand &amp; Renovate 	$21.0M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Fishkill CF – Rehab Kitchen &amp; Mess Hall	$17.5M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Willard DTC – Electrical Distribution System	$13.9M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Wallkill CF – Perimeter Security System	$13.4M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202488" algn="l"/>
              </a:tabLst>
            </a:pPr>
            <a:r>
              <a:rPr lang="en-US" dirty="0" smtClean="0"/>
              <a:t>NYS Police Hempstead – Zone Headquarters	$11.7M</a:t>
            </a:r>
          </a:p>
          <a:p>
            <a:pPr>
              <a:spcBef>
                <a:spcPts val="300"/>
              </a:spcBef>
              <a:spcAft>
                <a:spcPts val="400"/>
              </a:spcAft>
              <a:tabLst>
                <a:tab pos="7315200" algn="l"/>
              </a:tabLst>
            </a:pPr>
            <a:r>
              <a:rPr lang="en-US" dirty="0" smtClean="0"/>
              <a:t>NYS Police Canandaigua – Forensics Bldg.	$9.5M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6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4975"/>
            <a:ext cx="8229600" cy="536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Take Advantage of OGS Opportunities!	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81254"/>
            <a:ext cx="83819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Familiarize yourself with the OGS D&amp;C website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Contractors: complete a Vendor Interest Profile.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for the Emergency Bidders list!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2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Previously-Approved Construction Vendors </a:t>
            </a: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to identify potential subs.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projects: Attend and network at pre-bid conferences. 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Consultants: Review posted Utilization Plans to identify subconsultant opportunities. 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tabLst>
                <a:tab pos="7027863" algn="l"/>
              </a:tabLst>
            </a:pPr>
            <a:r>
              <a:rPr lang="en-US" sz="2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assistance?  The OGS MWBE Office is available….</a:t>
            </a:r>
            <a:endParaRPr lang="en-US" sz="22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3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97" y="514351"/>
            <a:ext cx="8791303" cy="609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OGS Bid Opportunities: </a:t>
            </a:r>
            <a:r>
              <a:rPr lang="en-US" sz="2800" u="sng" dirty="0" smtClean="0"/>
              <a:t>www.ogs.ny.gov/BU/DC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21" y="1112783"/>
            <a:ext cx="6338683" cy="340075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276600" y="3257550"/>
            <a:ext cx="76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6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572000" cy="3810000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/>
              <a:t>Award 22872 - Hazardous Incident Response Equipment (HIRE):</a:t>
            </a:r>
          </a:p>
          <a:p>
            <a:r>
              <a:rPr lang="en-US" sz="1900" dirty="0"/>
              <a:t>It includes all types of hazardous equipment like decontamination showers, protective gear, and test kits for air quality.</a:t>
            </a:r>
          </a:p>
          <a:p>
            <a:r>
              <a:rPr lang="en-US" sz="1900" dirty="0"/>
              <a:t>Overall value $125 Million - Five (5) year term</a:t>
            </a:r>
          </a:p>
          <a:p>
            <a:r>
              <a:rPr lang="en-US" sz="1900" dirty="0"/>
              <a:t>45 contractors: manufacturers &amp; authorized distributors</a:t>
            </a:r>
          </a:p>
          <a:p>
            <a:r>
              <a:rPr lang="en-US" sz="1900" dirty="0"/>
              <a:t>18 Categories; 5 Categories with MWBE goals of 20% (10% </a:t>
            </a:r>
            <a:r>
              <a:rPr lang="en-US" sz="1900" dirty="0" smtClean="0"/>
              <a:t>MBE, 10%WBE</a:t>
            </a:r>
            <a:r>
              <a:rPr lang="en-US" sz="1900" dirty="0"/>
              <a:t>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257800" y="895350"/>
            <a:ext cx="3394075" cy="339407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6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4975"/>
            <a:ext cx="8229600" cy="993775"/>
          </a:xfrm>
        </p:spPr>
        <p:txBody>
          <a:bodyPr>
            <a:normAutofit/>
          </a:bodyPr>
          <a:lstStyle/>
          <a:p>
            <a:r>
              <a:rPr lang="en-US" dirty="0" smtClean="0"/>
              <a:t>Special Notice for MWBE Forum: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657350"/>
            <a:ext cx="86868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website links for OGS D&amp;C Opportunities</a:t>
            </a:r>
          </a:p>
          <a:p>
            <a:pPr marL="285750" indent="-285750">
              <a:spcBef>
                <a:spcPts val="12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of PowerPoint</a:t>
            </a:r>
            <a:r>
              <a:rPr lang="en-US" sz="3200" baseline="300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3200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slides for today’s presentation</a:t>
            </a:r>
            <a:endParaRPr lang="en-US" sz="32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1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4975"/>
            <a:ext cx="8229600" cy="3889375"/>
          </a:xfrm>
        </p:spPr>
        <p:txBody>
          <a:bodyPr>
            <a:normAutofit/>
          </a:bodyPr>
          <a:lstStyle/>
          <a:p>
            <a:pPr algn="ctr"/>
            <a:r>
              <a:rPr lang="en-US" sz="4000" smtClean="0"/>
              <a:t>Questions??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2611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Rebranding Colors">
      <a:dk1>
        <a:srgbClr val="002D73"/>
      </a:dk1>
      <a:lt1>
        <a:srgbClr val="FFFFFF"/>
      </a:lt1>
      <a:dk2>
        <a:srgbClr val="65696C"/>
      </a:dk2>
      <a:lt2>
        <a:srgbClr val="E75300"/>
      </a:lt2>
      <a:accent1>
        <a:srgbClr val="002D73"/>
      </a:accent1>
      <a:accent2>
        <a:srgbClr val="FFFFFF"/>
      </a:accent2>
      <a:accent3>
        <a:srgbClr val="65696C"/>
      </a:accent3>
      <a:accent4>
        <a:srgbClr val="E75300"/>
      </a:accent4>
      <a:accent5>
        <a:srgbClr val="002D73"/>
      </a:accent5>
      <a:accent6>
        <a:srgbClr val="FFFFFF"/>
      </a:accent6>
      <a:hlink>
        <a:srgbClr val="65696C"/>
      </a:hlink>
      <a:folHlink>
        <a:srgbClr val="E75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GS PowerPoint Template.pptx [Read-Only]" id="{F08BB6BB-F481-47FE-9FF4-96B23046D2A7}" vid="{C290F578-2C1A-4664-AF92-A898D9F2B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OGSPS_Template(2015)</Template>
  <TotalTime>6672</TotalTime>
  <Words>206</Words>
  <Application>Microsoft Office PowerPoint</Application>
  <PresentationFormat>On-screen Show (16:9)</PresentationFormat>
  <Paragraphs>60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2_Custom Design</vt:lpstr>
      <vt:lpstr>Construction &amp; Consulting Opportunities</vt:lpstr>
      <vt:lpstr>Contracts Awarded:  Oct. 2014 – Sept. 2015</vt:lpstr>
      <vt:lpstr>Major Projects – Recently Bid</vt:lpstr>
      <vt:lpstr>Major Projects Bidding before 12/31/15</vt:lpstr>
      <vt:lpstr>Take Advantage of OGS Opportunities!  </vt:lpstr>
      <vt:lpstr>OGS Bid Opportunities: www.ogs.ny.gov/BU/DC</vt:lpstr>
      <vt:lpstr>Another Opportunity</vt:lpstr>
      <vt:lpstr>Special Notice for MWBE Forum:</vt:lpstr>
      <vt:lpstr>Questions??</vt:lpstr>
    </vt:vector>
  </TitlesOfParts>
  <Company>New York State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OGS Centralized Contracts Can Do For You</dc:title>
  <dc:creator>Lafayette, Sara (OGS)</dc:creator>
  <cp:lastModifiedBy>Ruppert, Carl (OGS)</cp:lastModifiedBy>
  <cp:revision>129</cp:revision>
  <cp:lastPrinted>2015-09-30T16:58:12Z</cp:lastPrinted>
  <dcterms:created xsi:type="dcterms:W3CDTF">2015-03-27T12:16:42Z</dcterms:created>
  <dcterms:modified xsi:type="dcterms:W3CDTF">2015-10-01T15:40:59Z</dcterms:modified>
</cp:coreProperties>
</file>