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74" r:id="rId5"/>
  </p:sldMasterIdLst>
  <p:notesMasterIdLst>
    <p:notesMasterId r:id="rId34"/>
  </p:notesMasterIdLst>
  <p:handoutMasterIdLst>
    <p:handoutMasterId r:id="rId35"/>
  </p:handoutMasterIdLst>
  <p:sldIdLst>
    <p:sldId id="256" r:id="rId6"/>
    <p:sldId id="258" r:id="rId7"/>
    <p:sldId id="257" r:id="rId8"/>
    <p:sldId id="322" r:id="rId9"/>
    <p:sldId id="323" r:id="rId10"/>
    <p:sldId id="320" r:id="rId11"/>
    <p:sldId id="339" r:id="rId12"/>
    <p:sldId id="340" r:id="rId13"/>
    <p:sldId id="342" r:id="rId14"/>
    <p:sldId id="348" r:id="rId15"/>
    <p:sldId id="324" r:id="rId16"/>
    <p:sldId id="325" r:id="rId17"/>
    <p:sldId id="352" r:id="rId18"/>
    <p:sldId id="326" r:id="rId19"/>
    <p:sldId id="330" r:id="rId20"/>
    <p:sldId id="349" r:id="rId21"/>
    <p:sldId id="351" r:id="rId22"/>
    <p:sldId id="350" r:id="rId23"/>
    <p:sldId id="354" r:id="rId24"/>
    <p:sldId id="346" r:id="rId25"/>
    <p:sldId id="355" r:id="rId26"/>
    <p:sldId id="327" r:id="rId27"/>
    <p:sldId id="356" r:id="rId28"/>
    <p:sldId id="353" r:id="rId29"/>
    <p:sldId id="359" r:id="rId30"/>
    <p:sldId id="360" r:id="rId31"/>
    <p:sldId id="357" r:id="rId32"/>
    <p:sldId id="358" r:id="rId33"/>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28" userDrawn="1">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es, Matthew" initials="JM" lastIdx="3" clrIdx="0">
    <p:extLst>
      <p:ext uri="{19B8F6BF-5375-455C-9EA6-DF929625EA0E}">
        <p15:presenceInfo xmlns:p15="http://schemas.microsoft.com/office/powerpoint/2012/main" userId="S-1-5-21-823518204-1770027372-1801674531-38475" providerId="AD"/>
      </p:ext>
    </p:extLst>
  </p:cmAuthor>
  <p:cmAuthor id="2" name="Ferris, Dana A (OGS)" initials="FDA(" lastIdx="2" clrIdx="1">
    <p:extLst>
      <p:ext uri="{19B8F6BF-5375-455C-9EA6-DF929625EA0E}">
        <p15:presenceInfo xmlns:p15="http://schemas.microsoft.com/office/powerpoint/2012/main" userId="S-1-5-21-1141342763-1778295836-3201674781-504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D73"/>
    <a:srgbClr val="1F3261"/>
    <a:srgbClr val="E75300"/>
    <a:srgbClr val="458993"/>
    <a:srgbClr val="646569"/>
    <a:srgbClr val="0076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34" autoAdjust="0"/>
    <p:restoredTop sz="91721" autoAdjust="0"/>
  </p:normalViewPr>
  <p:slideViewPr>
    <p:cSldViewPr>
      <p:cViewPr varScale="1">
        <p:scale>
          <a:sx n="148" d="100"/>
          <a:sy n="148" d="100"/>
        </p:scale>
        <p:origin x="132" y="174"/>
      </p:cViewPr>
      <p:guideLst>
        <p:guide orient="horz" pos="1428"/>
        <p:guide pos="2880"/>
      </p:guideLst>
    </p:cSldViewPr>
  </p:slideViewPr>
  <p:outlineViewPr>
    <p:cViewPr>
      <p:scale>
        <a:sx n="33" d="100"/>
        <a:sy n="33" d="100"/>
      </p:scale>
      <p:origin x="0" y="-6230"/>
    </p:cViewPr>
  </p:outlineViewPr>
  <p:notesTextViewPr>
    <p:cViewPr>
      <p:scale>
        <a:sx n="1" d="1"/>
        <a:sy n="1" d="1"/>
      </p:scale>
      <p:origin x="0" y="0"/>
    </p:cViewPr>
  </p:notesTextViewPr>
  <p:sorterViewPr>
    <p:cViewPr>
      <p:scale>
        <a:sx n="100" d="100"/>
        <a:sy n="100" d="100"/>
      </p:scale>
      <p:origin x="0" y="0"/>
    </p:cViewPr>
  </p:sorterViewPr>
  <p:notesViewPr>
    <p:cSldViewPr>
      <p:cViewPr>
        <p:scale>
          <a:sx n="75" d="100"/>
          <a:sy n="75" d="100"/>
        </p:scale>
        <p:origin x="1498" y="43"/>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1" tIns="45716" rIns="91431" bIns="45716" rtlCol="0"/>
          <a:lstStyle>
            <a:lvl1pPr algn="l">
              <a:defRPr sz="1200"/>
            </a:lvl1pPr>
          </a:lstStyle>
          <a:p>
            <a:endParaRPr lang="en-US" dirty="0"/>
          </a:p>
        </p:txBody>
      </p:sp>
      <p:sp>
        <p:nvSpPr>
          <p:cNvPr id="3" name="Date Placeholder 2"/>
          <p:cNvSpPr>
            <a:spLocks noGrp="1"/>
          </p:cNvSpPr>
          <p:nvPr>
            <p:ph type="dt" sz="quarter" idx="1"/>
          </p:nvPr>
        </p:nvSpPr>
        <p:spPr>
          <a:xfrm>
            <a:off x="3970339" y="1"/>
            <a:ext cx="3038475" cy="466725"/>
          </a:xfrm>
          <a:prstGeom prst="rect">
            <a:avLst/>
          </a:prstGeom>
        </p:spPr>
        <p:txBody>
          <a:bodyPr vert="horz" lIns="91431" tIns="45716" rIns="91431" bIns="45716" rtlCol="0"/>
          <a:lstStyle>
            <a:lvl1pPr algn="r">
              <a:defRPr sz="1200"/>
            </a:lvl1pPr>
          </a:lstStyle>
          <a:p>
            <a:fld id="{56A3088F-2E5A-4651-A510-B2131B66CD89}" type="datetimeFigureOut">
              <a:rPr lang="en-US" smtClean="0"/>
              <a:t>11/13/2020</a:t>
            </a:fld>
            <a:endParaRPr lang="en-US" dirty="0"/>
          </a:p>
        </p:txBody>
      </p:sp>
      <p:sp>
        <p:nvSpPr>
          <p:cNvPr id="4" name="Footer Placeholder 3"/>
          <p:cNvSpPr>
            <a:spLocks noGrp="1"/>
          </p:cNvSpPr>
          <p:nvPr>
            <p:ph type="ftr" sz="quarter" idx="2"/>
          </p:nvPr>
        </p:nvSpPr>
        <p:spPr>
          <a:xfrm>
            <a:off x="1" y="8829676"/>
            <a:ext cx="3038475" cy="466725"/>
          </a:xfrm>
          <a:prstGeom prst="rect">
            <a:avLst/>
          </a:prstGeom>
        </p:spPr>
        <p:txBody>
          <a:bodyPr vert="horz" lIns="91431" tIns="45716" rIns="91431" bIns="4571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6"/>
            <a:ext cx="3038475" cy="466725"/>
          </a:xfrm>
          <a:prstGeom prst="rect">
            <a:avLst/>
          </a:prstGeom>
        </p:spPr>
        <p:txBody>
          <a:bodyPr vert="horz" lIns="91431" tIns="45716" rIns="91431" bIns="45716" rtlCol="0" anchor="b"/>
          <a:lstStyle>
            <a:lvl1pPr algn="r">
              <a:defRPr sz="1200"/>
            </a:lvl1pPr>
          </a:lstStyle>
          <a:p>
            <a:fld id="{B48952F7-4327-43C1-8001-C60E44E8B614}" type="slidenum">
              <a:rPr lang="en-US" smtClean="0"/>
              <a:t>‹#›</a:t>
            </a:fld>
            <a:endParaRPr lang="en-US" dirty="0"/>
          </a:p>
        </p:txBody>
      </p:sp>
    </p:spTree>
    <p:extLst>
      <p:ext uri="{BB962C8B-B14F-4D97-AF65-F5344CB8AC3E}">
        <p14:creationId xmlns:p14="http://schemas.microsoft.com/office/powerpoint/2010/main" val="1329912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9" tIns="46584" rIns="93169" bIns="46584" rtlCol="0"/>
          <a:lstStyle>
            <a:lvl1pPr algn="l">
              <a:defRPr sz="1200"/>
            </a:lvl1pPr>
          </a:lstStyle>
          <a:p>
            <a:endParaRPr lang="en-US" dirty="0"/>
          </a:p>
        </p:txBody>
      </p:sp>
      <p:sp>
        <p:nvSpPr>
          <p:cNvPr id="3" name="Date Placeholder 2"/>
          <p:cNvSpPr>
            <a:spLocks noGrp="1"/>
          </p:cNvSpPr>
          <p:nvPr>
            <p:ph type="dt" idx="1"/>
          </p:nvPr>
        </p:nvSpPr>
        <p:spPr>
          <a:xfrm>
            <a:off x="3970937" y="0"/>
            <a:ext cx="3037840" cy="464820"/>
          </a:xfrm>
          <a:prstGeom prst="rect">
            <a:avLst/>
          </a:prstGeom>
        </p:spPr>
        <p:txBody>
          <a:bodyPr vert="horz" lIns="93169" tIns="46584" rIns="93169" bIns="46584" rtlCol="0"/>
          <a:lstStyle>
            <a:lvl1pPr algn="r">
              <a:defRPr sz="1200"/>
            </a:lvl1pPr>
          </a:lstStyle>
          <a:p>
            <a:fld id="{CF2C164A-7038-42D0-953C-2EB4816D4C81}" type="datetimeFigureOut">
              <a:rPr lang="en-US" smtClean="0"/>
              <a:t>11/13/2020</a:t>
            </a:fld>
            <a:endParaRPr lang="en-US" dirty="0"/>
          </a:p>
        </p:txBody>
      </p:sp>
      <p:sp>
        <p:nvSpPr>
          <p:cNvPr id="4" name="Slide Image Placeholder 3"/>
          <p:cNvSpPr>
            <a:spLocks noGrp="1" noRot="1" noChangeAspect="1"/>
          </p:cNvSpPr>
          <p:nvPr>
            <p:ph type="sldImg" idx="2"/>
          </p:nvPr>
        </p:nvSpPr>
        <p:spPr>
          <a:xfrm>
            <a:off x="406400" y="698500"/>
            <a:ext cx="6197600" cy="3486150"/>
          </a:xfrm>
          <a:prstGeom prst="rect">
            <a:avLst/>
          </a:prstGeom>
          <a:noFill/>
          <a:ln w="12700">
            <a:solidFill>
              <a:prstClr val="black"/>
            </a:solidFill>
          </a:ln>
        </p:spPr>
        <p:txBody>
          <a:bodyPr vert="horz" lIns="93169" tIns="46584" rIns="93169" bIns="46584" rtlCol="0" anchor="ctr"/>
          <a:lstStyle/>
          <a:p>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69" tIns="46584" rIns="93169" bIns="465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7" y="8829967"/>
            <a:ext cx="3037840" cy="464820"/>
          </a:xfrm>
          <a:prstGeom prst="rect">
            <a:avLst/>
          </a:prstGeom>
        </p:spPr>
        <p:txBody>
          <a:bodyPr vert="horz" lIns="93169" tIns="46584" rIns="93169" bIns="46584" rtlCol="0" anchor="b"/>
          <a:lstStyle>
            <a:lvl1pPr algn="r">
              <a:defRPr sz="1200"/>
            </a:lvl1pPr>
          </a:lstStyle>
          <a:p>
            <a:fld id="{F6DA9C80-B631-4EC4-8253-F63CFD0157DF}" type="slidenum">
              <a:rPr lang="en-US" smtClean="0"/>
              <a:t>‹#›</a:t>
            </a:fld>
            <a:endParaRPr lang="en-US" dirty="0"/>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1</a:t>
            </a:fld>
            <a:endParaRPr lang="en-US" dirty="0"/>
          </a:p>
        </p:txBody>
      </p:sp>
    </p:spTree>
    <p:extLst>
      <p:ext uri="{BB962C8B-B14F-4D97-AF65-F5344CB8AC3E}">
        <p14:creationId xmlns:p14="http://schemas.microsoft.com/office/powerpoint/2010/main" val="3550109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10</a:t>
            </a:fld>
            <a:endParaRPr lang="en-US" dirty="0"/>
          </a:p>
        </p:txBody>
      </p:sp>
    </p:spTree>
    <p:extLst>
      <p:ext uri="{BB962C8B-B14F-4D97-AF65-F5344CB8AC3E}">
        <p14:creationId xmlns:p14="http://schemas.microsoft.com/office/powerpoint/2010/main" val="615030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7"/>
            <a:ext cx="5607050" cy="2613024"/>
          </a:xfrm>
          <a:prstGeom prst="rect">
            <a:avLst/>
          </a:prstGeom>
        </p:spPr>
        <p:txBody>
          <a:bodyPr lIns="91431" tIns="45716" rIns="91431" bIns="45716"/>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11</a:t>
            </a:fld>
            <a:endParaRPr lang="en-US" dirty="0"/>
          </a:p>
        </p:txBody>
      </p:sp>
    </p:spTree>
    <p:extLst>
      <p:ext uri="{BB962C8B-B14F-4D97-AF65-F5344CB8AC3E}">
        <p14:creationId xmlns:p14="http://schemas.microsoft.com/office/powerpoint/2010/main" val="3333081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12</a:t>
            </a:fld>
            <a:endParaRPr lang="en-US" dirty="0"/>
          </a:p>
        </p:txBody>
      </p:sp>
    </p:spTree>
    <p:extLst>
      <p:ext uri="{BB962C8B-B14F-4D97-AF65-F5344CB8AC3E}">
        <p14:creationId xmlns:p14="http://schemas.microsoft.com/office/powerpoint/2010/main" val="2324557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13</a:t>
            </a:fld>
            <a:endParaRPr lang="en-US" dirty="0"/>
          </a:p>
        </p:txBody>
      </p:sp>
    </p:spTree>
    <p:extLst>
      <p:ext uri="{BB962C8B-B14F-4D97-AF65-F5344CB8AC3E}">
        <p14:creationId xmlns:p14="http://schemas.microsoft.com/office/powerpoint/2010/main" val="13454893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14</a:t>
            </a:fld>
            <a:endParaRPr lang="en-US" dirty="0"/>
          </a:p>
        </p:txBody>
      </p:sp>
    </p:spTree>
    <p:extLst>
      <p:ext uri="{BB962C8B-B14F-4D97-AF65-F5344CB8AC3E}">
        <p14:creationId xmlns:p14="http://schemas.microsoft.com/office/powerpoint/2010/main" val="36502521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15</a:t>
            </a:fld>
            <a:endParaRPr lang="en-US" dirty="0"/>
          </a:p>
        </p:txBody>
      </p:sp>
    </p:spTree>
    <p:extLst>
      <p:ext uri="{BB962C8B-B14F-4D97-AF65-F5344CB8AC3E}">
        <p14:creationId xmlns:p14="http://schemas.microsoft.com/office/powerpoint/2010/main" val="175746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6"/>
            <a:ext cx="5607050" cy="3660775"/>
          </a:xfrm>
          <a:prstGeom prst="rect">
            <a:avLst/>
          </a:prstGeom>
        </p:spPr>
        <p:txBody>
          <a:bodyPr lIns="91431" tIns="45716" rIns="91431" bIns="45716"/>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16</a:t>
            </a:fld>
            <a:endParaRPr lang="en-US" dirty="0"/>
          </a:p>
        </p:txBody>
      </p:sp>
    </p:spTree>
    <p:extLst>
      <p:ext uri="{BB962C8B-B14F-4D97-AF65-F5344CB8AC3E}">
        <p14:creationId xmlns:p14="http://schemas.microsoft.com/office/powerpoint/2010/main" val="8565437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17</a:t>
            </a:fld>
            <a:endParaRPr lang="en-US" dirty="0"/>
          </a:p>
        </p:txBody>
      </p:sp>
    </p:spTree>
    <p:extLst>
      <p:ext uri="{BB962C8B-B14F-4D97-AF65-F5344CB8AC3E}">
        <p14:creationId xmlns:p14="http://schemas.microsoft.com/office/powerpoint/2010/main" val="30962191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6"/>
            <a:ext cx="5607050" cy="3660775"/>
          </a:xfrm>
          <a:prstGeom prst="rect">
            <a:avLst/>
          </a:prstGeom>
        </p:spPr>
        <p:txBody>
          <a:bodyPr lIns="91431" tIns="45716" rIns="91431" bIns="45716"/>
          <a:lstStyle/>
          <a:p>
            <a:pPr defTabSz="914320">
              <a:defRPr/>
            </a:pPr>
            <a:endParaRPr lang="en-US" dirty="0">
              <a:solidFill>
                <a:srgbClr val="002D73"/>
              </a:solidFill>
            </a:endParaRPr>
          </a:p>
        </p:txBody>
      </p:sp>
      <p:sp>
        <p:nvSpPr>
          <p:cNvPr id="4" name="Slide Number Placeholder 3"/>
          <p:cNvSpPr>
            <a:spLocks noGrp="1"/>
          </p:cNvSpPr>
          <p:nvPr>
            <p:ph type="sldNum" sz="quarter" idx="10"/>
          </p:nvPr>
        </p:nvSpPr>
        <p:spPr/>
        <p:txBody>
          <a:bodyPr/>
          <a:lstStyle/>
          <a:p>
            <a:fld id="{F6DA9C80-B631-4EC4-8253-F63CFD0157DF}" type="slidenum">
              <a:rPr lang="en-US" smtClean="0"/>
              <a:t>18</a:t>
            </a:fld>
            <a:endParaRPr lang="en-US" dirty="0"/>
          </a:p>
        </p:txBody>
      </p:sp>
    </p:spTree>
    <p:extLst>
      <p:ext uri="{BB962C8B-B14F-4D97-AF65-F5344CB8AC3E}">
        <p14:creationId xmlns:p14="http://schemas.microsoft.com/office/powerpoint/2010/main" val="34598903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6"/>
            <a:ext cx="5607050" cy="3660775"/>
          </a:xfrm>
          <a:prstGeom prst="rect">
            <a:avLst/>
          </a:prstGeom>
        </p:spPr>
        <p:txBody>
          <a:bodyPr lIns="91431" tIns="45716" rIns="91431" bIns="45716"/>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19</a:t>
            </a:fld>
            <a:endParaRPr lang="en-US" dirty="0"/>
          </a:p>
        </p:txBody>
      </p:sp>
    </p:spTree>
    <p:extLst>
      <p:ext uri="{BB962C8B-B14F-4D97-AF65-F5344CB8AC3E}">
        <p14:creationId xmlns:p14="http://schemas.microsoft.com/office/powerpoint/2010/main" val="2160244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2</a:t>
            </a:fld>
            <a:endParaRPr lang="en-US" dirty="0"/>
          </a:p>
        </p:txBody>
      </p:sp>
    </p:spTree>
    <p:extLst>
      <p:ext uri="{BB962C8B-B14F-4D97-AF65-F5344CB8AC3E}">
        <p14:creationId xmlns:p14="http://schemas.microsoft.com/office/powerpoint/2010/main" val="1883578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6"/>
            <a:ext cx="5607050" cy="3660775"/>
          </a:xfrm>
          <a:prstGeom prst="rect">
            <a:avLst/>
          </a:prstGeom>
        </p:spPr>
        <p:txBody>
          <a:bodyPr lIns="91431" tIns="45716" rIns="91431" bIns="45716"/>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20</a:t>
            </a:fld>
            <a:endParaRPr lang="en-US" dirty="0"/>
          </a:p>
        </p:txBody>
      </p:sp>
    </p:spTree>
    <p:extLst>
      <p:ext uri="{BB962C8B-B14F-4D97-AF65-F5344CB8AC3E}">
        <p14:creationId xmlns:p14="http://schemas.microsoft.com/office/powerpoint/2010/main" val="21840880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21</a:t>
            </a:fld>
            <a:endParaRPr lang="en-US" dirty="0"/>
          </a:p>
        </p:txBody>
      </p:sp>
    </p:spTree>
    <p:extLst>
      <p:ext uri="{BB962C8B-B14F-4D97-AF65-F5344CB8AC3E}">
        <p14:creationId xmlns:p14="http://schemas.microsoft.com/office/powerpoint/2010/main" val="28891968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6"/>
            <a:ext cx="5607050" cy="3660775"/>
          </a:xfrm>
          <a:prstGeom prst="rect">
            <a:avLst/>
          </a:prstGeom>
        </p:spPr>
        <p:txBody>
          <a:bodyPr lIns="91431" tIns="45716" rIns="91431" bIns="45716"/>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22</a:t>
            </a:fld>
            <a:endParaRPr lang="en-US" dirty="0"/>
          </a:p>
        </p:txBody>
      </p:sp>
    </p:spTree>
    <p:extLst>
      <p:ext uri="{BB962C8B-B14F-4D97-AF65-F5344CB8AC3E}">
        <p14:creationId xmlns:p14="http://schemas.microsoft.com/office/powerpoint/2010/main" val="32981632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23</a:t>
            </a:fld>
            <a:endParaRPr lang="en-US" dirty="0"/>
          </a:p>
        </p:txBody>
      </p:sp>
    </p:spTree>
    <p:extLst>
      <p:ext uri="{BB962C8B-B14F-4D97-AF65-F5344CB8AC3E}">
        <p14:creationId xmlns:p14="http://schemas.microsoft.com/office/powerpoint/2010/main" val="11254657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24</a:t>
            </a:fld>
            <a:endParaRPr lang="en-US" dirty="0"/>
          </a:p>
        </p:txBody>
      </p:sp>
    </p:spTree>
    <p:extLst>
      <p:ext uri="{BB962C8B-B14F-4D97-AF65-F5344CB8AC3E}">
        <p14:creationId xmlns:p14="http://schemas.microsoft.com/office/powerpoint/2010/main" val="5425717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25</a:t>
            </a:fld>
            <a:endParaRPr lang="en-US" dirty="0"/>
          </a:p>
        </p:txBody>
      </p:sp>
    </p:spTree>
    <p:extLst>
      <p:ext uri="{BB962C8B-B14F-4D97-AF65-F5344CB8AC3E}">
        <p14:creationId xmlns:p14="http://schemas.microsoft.com/office/powerpoint/2010/main" val="22558500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26</a:t>
            </a:fld>
            <a:endParaRPr lang="en-US" dirty="0"/>
          </a:p>
        </p:txBody>
      </p:sp>
    </p:spTree>
    <p:extLst>
      <p:ext uri="{BB962C8B-B14F-4D97-AF65-F5344CB8AC3E}">
        <p14:creationId xmlns:p14="http://schemas.microsoft.com/office/powerpoint/2010/main" val="14197830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27</a:t>
            </a:fld>
            <a:endParaRPr lang="en-US" dirty="0"/>
          </a:p>
        </p:txBody>
      </p:sp>
    </p:spTree>
    <p:extLst>
      <p:ext uri="{BB962C8B-B14F-4D97-AF65-F5344CB8AC3E}">
        <p14:creationId xmlns:p14="http://schemas.microsoft.com/office/powerpoint/2010/main" val="23674715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28</a:t>
            </a:fld>
            <a:endParaRPr lang="en-US" dirty="0"/>
          </a:p>
        </p:txBody>
      </p:sp>
    </p:spTree>
    <p:extLst>
      <p:ext uri="{BB962C8B-B14F-4D97-AF65-F5344CB8AC3E}">
        <p14:creationId xmlns:p14="http://schemas.microsoft.com/office/powerpoint/2010/main" val="3516955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3</a:t>
            </a:fld>
            <a:endParaRPr lang="en-US" dirty="0"/>
          </a:p>
        </p:txBody>
      </p:sp>
    </p:spTree>
    <p:extLst>
      <p:ext uri="{BB962C8B-B14F-4D97-AF65-F5344CB8AC3E}">
        <p14:creationId xmlns:p14="http://schemas.microsoft.com/office/powerpoint/2010/main" val="701135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4</a:t>
            </a:fld>
            <a:endParaRPr lang="en-US" dirty="0"/>
          </a:p>
        </p:txBody>
      </p:sp>
    </p:spTree>
    <p:extLst>
      <p:ext uri="{BB962C8B-B14F-4D97-AF65-F5344CB8AC3E}">
        <p14:creationId xmlns:p14="http://schemas.microsoft.com/office/powerpoint/2010/main" val="2791805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5</a:t>
            </a:fld>
            <a:endParaRPr lang="en-US" dirty="0"/>
          </a:p>
        </p:txBody>
      </p:sp>
    </p:spTree>
    <p:extLst>
      <p:ext uri="{BB962C8B-B14F-4D97-AF65-F5344CB8AC3E}">
        <p14:creationId xmlns:p14="http://schemas.microsoft.com/office/powerpoint/2010/main" val="481542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6"/>
            <a:ext cx="5607050" cy="3660775"/>
          </a:xfrm>
          <a:prstGeom prst="rect">
            <a:avLst/>
          </a:prstGeom>
        </p:spPr>
        <p:txBody>
          <a:bodyPr lIns="91431" tIns="45716" rIns="91431" bIns="45716"/>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6</a:t>
            </a:fld>
            <a:endParaRPr lang="en-US" dirty="0"/>
          </a:p>
        </p:txBody>
      </p:sp>
    </p:spTree>
    <p:extLst>
      <p:ext uri="{BB962C8B-B14F-4D97-AF65-F5344CB8AC3E}">
        <p14:creationId xmlns:p14="http://schemas.microsoft.com/office/powerpoint/2010/main" val="509235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6"/>
            <a:ext cx="5607050" cy="3660775"/>
          </a:xfrm>
          <a:prstGeom prst="rect">
            <a:avLst/>
          </a:prstGeom>
        </p:spPr>
        <p:txBody>
          <a:bodyPr lIns="91431" tIns="45716" rIns="91431" bIns="45716"/>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7</a:t>
            </a:fld>
            <a:endParaRPr lang="en-US" dirty="0"/>
          </a:p>
        </p:txBody>
      </p:sp>
    </p:spTree>
    <p:extLst>
      <p:ext uri="{BB962C8B-B14F-4D97-AF65-F5344CB8AC3E}">
        <p14:creationId xmlns:p14="http://schemas.microsoft.com/office/powerpoint/2010/main" val="819323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8</a:t>
            </a:fld>
            <a:endParaRPr lang="en-US" dirty="0"/>
          </a:p>
        </p:txBody>
      </p:sp>
    </p:spTree>
    <p:extLst>
      <p:ext uri="{BB962C8B-B14F-4D97-AF65-F5344CB8AC3E}">
        <p14:creationId xmlns:p14="http://schemas.microsoft.com/office/powerpoint/2010/main" val="24997840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9</a:t>
            </a:fld>
            <a:endParaRPr lang="en-US" dirty="0"/>
          </a:p>
        </p:txBody>
      </p:sp>
    </p:spTree>
    <p:extLst>
      <p:ext uri="{BB962C8B-B14F-4D97-AF65-F5344CB8AC3E}">
        <p14:creationId xmlns:p14="http://schemas.microsoft.com/office/powerpoint/2010/main" val="26801101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809750"/>
            <a:ext cx="7772400" cy="666750"/>
          </a:xfrm>
        </p:spPr>
        <p:txBody>
          <a:bodyPr>
            <a:normAutofit/>
          </a:bodyPr>
          <a:lstStyle>
            <a:lvl1pPr algn="l">
              <a:defRPr sz="4000" b="1">
                <a:solidFill>
                  <a:srgbClr val="002D73"/>
                </a:solidFill>
              </a:defRPr>
            </a:lvl1pPr>
          </a:lstStyle>
          <a:p>
            <a:r>
              <a:rPr lang="en-US" dirty="0"/>
              <a:t>Master Title – Arial Bold</a:t>
            </a:r>
          </a:p>
        </p:txBody>
      </p:sp>
      <p:sp>
        <p:nvSpPr>
          <p:cNvPr id="3" name="Subtitle 2"/>
          <p:cNvSpPr>
            <a:spLocks noGrp="1"/>
          </p:cNvSpPr>
          <p:nvPr>
            <p:ph type="subTitle" idx="1" hasCustomPrompt="1"/>
          </p:nvPr>
        </p:nvSpPr>
        <p:spPr>
          <a:xfrm>
            <a:off x="685800" y="2604407"/>
            <a:ext cx="6400800" cy="500743"/>
          </a:xfrm>
        </p:spPr>
        <p:txBody>
          <a:bodyPr>
            <a:normAutofit/>
          </a:bodyPr>
          <a:lstStyle>
            <a:lvl1pPr marL="0" indent="0" algn="l">
              <a:buNone/>
              <a:defRPr sz="2800" b="1">
                <a:solidFill>
                  <a:srgbClr val="64656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Master Sub Title</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r>
              <a:rPr lang="en-US" dirty="0"/>
              <a:t>2/24/2015</a:t>
            </a:r>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r>
              <a:rPr lang="en-US" dirty="0"/>
              <a:t>Vehicle Marketplace</a:t>
            </a:r>
          </a:p>
        </p:txBody>
      </p:sp>
      <p:sp>
        <p:nvSpPr>
          <p:cNvPr id="6" name="Slide Number Placeholder 5"/>
          <p:cNvSpPr>
            <a:spLocks noGrp="1"/>
          </p:cNvSpPr>
          <p:nvPr>
            <p:ph type="sldNum" sz="quarter" idx="12"/>
          </p:nvPr>
        </p:nvSpPr>
        <p:spPr>
          <a:xfrm>
            <a:off x="8305800" y="87313"/>
            <a:ext cx="609600" cy="274637"/>
          </a:xfrm>
        </p:spPr>
        <p:txBody>
          <a:bodyPr/>
          <a:lstStyle/>
          <a:p>
            <a:fld id="{A7754AA7-8025-408E-B296-E2B43FE08638}" type="slidenum">
              <a:rPr lang="en-US" smtClean="0"/>
              <a:t>‹#›</a:t>
            </a:fld>
            <a:endParaRPr lang="en-US" dirty="0"/>
          </a:p>
        </p:txBody>
      </p:sp>
      <p:sp>
        <p:nvSpPr>
          <p:cNvPr id="7" name="Date Placeholder 3"/>
          <p:cNvSpPr txBox="1">
            <a:spLocks/>
          </p:cNvSpPr>
          <p:nvPr userDrawn="1"/>
        </p:nvSpPr>
        <p:spPr>
          <a:xfrm>
            <a:off x="457200" y="4767263"/>
            <a:ext cx="2133600" cy="274637"/>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AE51E1D-7280-49D6-A2E2-CE63FE17EF16}" type="datetimeFigureOut">
              <a:rPr lang="en-US" smtClean="0"/>
              <a:pPr/>
              <a:t>11/13/2020</a:t>
            </a:fld>
            <a:endParaRPr lang="en-US" dirty="0"/>
          </a:p>
        </p:txBody>
      </p:sp>
      <p:sp>
        <p:nvSpPr>
          <p:cNvPr id="8" name="Slide Number Placeholder 5"/>
          <p:cNvSpPr txBox="1">
            <a:spLocks/>
          </p:cNvSpPr>
          <p:nvPr userDrawn="1"/>
        </p:nvSpPr>
        <p:spPr>
          <a:xfrm>
            <a:off x="6553200" y="4767263"/>
            <a:ext cx="2133600" cy="27463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ACAC6D-BD82-4571-9E34-C1EFF11A946D}" type="slidenum">
              <a:rPr lang="en-US" smtClean="0"/>
              <a:pPr/>
              <a:t>‹#›</a:t>
            </a:fld>
            <a:endParaRPr lang="en-US" dirty="0"/>
          </a:p>
        </p:txBody>
      </p:sp>
      <p:sp>
        <p:nvSpPr>
          <p:cNvPr id="9" name="Rectangle 8"/>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3714750"/>
            <a:ext cx="9144000" cy="76200"/>
          </a:xfrm>
          <a:prstGeom prst="rect">
            <a:avLst/>
          </a:prstGeom>
          <a:solidFill>
            <a:srgbClr val="E7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1"/>
          <p:cNvSpPr txBox="1">
            <a:spLocks/>
          </p:cNvSpPr>
          <p:nvPr userDrawn="1"/>
        </p:nvSpPr>
        <p:spPr>
          <a:xfrm>
            <a:off x="457200" y="394335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chemeClr val="bg1"/>
                </a:solidFill>
              </a:rPr>
              <a:t>July 12, 2018</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2686" y="514350"/>
            <a:ext cx="4575452" cy="838200"/>
          </a:xfrm>
          <a:prstGeom prst="rect">
            <a:avLst/>
          </a:prstGeom>
        </p:spPr>
      </p:pic>
      <p:sp>
        <p:nvSpPr>
          <p:cNvPr id="13" name="Rectangle 12"/>
          <p:cNvSpPr/>
          <p:nvPr userDrawn="1"/>
        </p:nvSpPr>
        <p:spPr>
          <a:xfrm>
            <a:off x="0" y="-35719"/>
            <a:ext cx="9144000" cy="43576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49852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788743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46100"/>
            <a:ext cx="2057400" cy="3854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6100"/>
            <a:ext cx="6019800" cy="3854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97773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
        <p:nvSpPr>
          <p:cNvPr id="12" name="Rectangle 11"/>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1540453"/>
            <a:ext cx="5334000" cy="81394"/>
          </a:xfrm>
          <a:prstGeom prst="rect">
            <a:avLst/>
          </a:prstGeom>
          <a:solidFill>
            <a:srgbClr val="E7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hasCustomPrompt="1"/>
          </p:nvPr>
        </p:nvSpPr>
        <p:spPr>
          <a:xfrm>
            <a:off x="722313" y="2179638"/>
            <a:ext cx="4383087" cy="1125537"/>
          </a:xfrm>
        </p:spPr>
        <p:txBody>
          <a:bodyPr anchor="b">
            <a:noAutofit/>
          </a:bodyPr>
          <a:lstStyle>
            <a:lvl1pPr marL="0" indent="0">
              <a:buNone/>
              <a:defRPr sz="4000" b="1"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Section Title -  Arial Bold</a:t>
            </a:r>
          </a:p>
        </p:txBody>
      </p:sp>
    </p:spTree>
    <p:extLst>
      <p:ext uri="{BB962C8B-B14F-4D97-AF65-F5344CB8AC3E}">
        <p14:creationId xmlns:p14="http://schemas.microsoft.com/office/powerpoint/2010/main" val="3534402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3043001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
        <p:nvSpPr>
          <p:cNvPr id="12" name="Rectangle 11"/>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1540453"/>
            <a:ext cx="5334000" cy="81394"/>
          </a:xfrm>
          <a:prstGeom prst="rect">
            <a:avLst/>
          </a:prstGeom>
          <a:solidFill>
            <a:srgbClr val="E7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hasCustomPrompt="1"/>
          </p:nvPr>
        </p:nvSpPr>
        <p:spPr>
          <a:xfrm>
            <a:off x="722313" y="2179638"/>
            <a:ext cx="4383087" cy="1125537"/>
          </a:xfrm>
        </p:spPr>
        <p:txBody>
          <a:bodyPr anchor="b">
            <a:noAutofit/>
          </a:bodyPr>
          <a:lstStyle>
            <a:lvl1pPr marL="0" indent="0">
              <a:buNone/>
              <a:defRPr sz="4000" b="1"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Section Title -  Arial Bold</a:t>
            </a:r>
          </a:p>
        </p:txBody>
      </p:sp>
    </p:spTree>
    <p:extLst>
      <p:ext uri="{BB962C8B-B14F-4D97-AF65-F5344CB8AC3E}">
        <p14:creationId xmlns:p14="http://schemas.microsoft.com/office/powerpoint/2010/main" val="2076220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338359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276350"/>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757362"/>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276350"/>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757362"/>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2445502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4048722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116018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90613"/>
            <a:ext cx="3008313" cy="871537"/>
          </a:xfrm>
        </p:spPr>
        <p:txBody>
          <a:bodyPr anchor="b">
            <a:noAutofit/>
          </a:bodyPr>
          <a:lstStyle>
            <a:lvl1pPr algn="l">
              <a:defRPr sz="3200" b="1"/>
            </a:lvl1pPr>
          </a:lstStyle>
          <a:p>
            <a:r>
              <a:rPr lang="en-US" dirty="0"/>
              <a:t>Click to edit Master title style</a:t>
            </a:r>
          </a:p>
        </p:txBody>
      </p:sp>
      <p:sp>
        <p:nvSpPr>
          <p:cNvPr id="3" name="Content Placeholder 2"/>
          <p:cNvSpPr>
            <a:spLocks noGrp="1"/>
          </p:cNvSpPr>
          <p:nvPr>
            <p:ph idx="1"/>
          </p:nvPr>
        </p:nvSpPr>
        <p:spPr>
          <a:xfrm>
            <a:off x="3575050" y="468313"/>
            <a:ext cx="5111750" cy="4389437"/>
          </a:xfrm>
        </p:spPr>
        <p:txBody>
          <a:bodyPr>
            <a:normAutofit/>
          </a:bodyPr>
          <a:lstStyle>
            <a:lvl1pPr>
              <a:defRPr sz="24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038350"/>
            <a:ext cx="3008313" cy="2819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506954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noAutofit/>
          </a:bodyPr>
          <a:lstStyle>
            <a:lvl1pPr algn="l">
              <a:defRPr sz="3200" b="1"/>
            </a:lvl1pPr>
          </a:lstStyle>
          <a:p>
            <a:r>
              <a:rPr lang="en-US" dirty="0"/>
              <a:t>Click to edit</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900"/>
            <a:ext cx="5486400" cy="603250"/>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798157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434975"/>
            <a:ext cx="8229600" cy="612775"/>
          </a:xfrm>
          <a:prstGeom prst="rect">
            <a:avLst/>
          </a:prstGeom>
        </p:spPr>
        <p:txBody>
          <a:bodyPr vert="horz" lIns="91440" tIns="45720" rIns="91440" bIns="45720" rtlCol="0" anchor="ctr">
            <a:normAutofit/>
          </a:bodyPr>
          <a:lstStyle/>
          <a:p>
            <a:r>
              <a:rPr lang="en-US" dirty="0"/>
              <a:t>Slide Heading – Arial Bold</a:t>
            </a:r>
          </a:p>
        </p:txBody>
      </p:sp>
      <p:sp>
        <p:nvSpPr>
          <p:cNvPr id="3" name="Text Placeholder 2"/>
          <p:cNvSpPr>
            <a:spLocks noGrp="1"/>
          </p:cNvSpPr>
          <p:nvPr>
            <p:ph type="body" idx="1"/>
          </p:nvPr>
        </p:nvSpPr>
        <p:spPr>
          <a:xfrm>
            <a:off x="160564" y="119414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305800" y="87313"/>
            <a:ext cx="609600" cy="274637"/>
          </a:xfrm>
          <a:prstGeom prst="rect">
            <a:avLst/>
          </a:prstGeom>
        </p:spPr>
        <p:txBody>
          <a:bodyPr vert="horz" lIns="91440" tIns="45720" rIns="91440" bIns="45720" rtlCol="0" anchor="ctr"/>
          <a:lstStyle>
            <a:lvl1pPr algn="l">
              <a:defRPr sz="1200" b="1">
                <a:solidFill>
                  <a:schemeClr val="bg1"/>
                </a:solidFill>
                <a:latin typeface="Arial" panose="020B0604020202020204" pitchFamily="34" charset="0"/>
                <a:cs typeface="Arial" panose="020B0604020202020204" pitchFamily="34" charset="0"/>
              </a:defRPr>
            </a:lvl1pPr>
          </a:lstStyle>
          <a:p>
            <a:fld id="{A7754AA7-8025-408E-B296-E2B43FE08638}" type="slidenum">
              <a:rPr lang="en-US" smtClean="0"/>
              <a:pPr/>
              <a:t>‹#›</a:t>
            </a:fld>
            <a:endParaRPr lang="en-US" dirty="0"/>
          </a:p>
        </p:txBody>
      </p:sp>
      <p:sp>
        <p:nvSpPr>
          <p:cNvPr id="14" name="Rectangle 13"/>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19050"/>
            <a:ext cx="9144000" cy="81394"/>
          </a:xfrm>
          <a:prstGeom prst="rect">
            <a:avLst/>
          </a:prstGeom>
          <a:solidFill>
            <a:srgbClr val="E75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781800" y="4447444"/>
            <a:ext cx="2031754" cy="372207"/>
          </a:xfrm>
          <a:prstGeom prst="rect">
            <a:avLst/>
          </a:prstGeom>
        </p:spPr>
      </p:pic>
      <p:sp>
        <p:nvSpPr>
          <p:cNvPr id="17" name="Date Placeholder 1"/>
          <p:cNvSpPr txBox="1">
            <a:spLocks/>
          </p:cNvSpPr>
          <p:nvPr userDrawn="1"/>
        </p:nvSpPr>
        <p:spPr>
          <a:xfrm>
            <a:off x="228600" y="88106"/>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chemeClr val="bg1"/>
                </a:solidFill>
              </a:rPr>
              <a:t>July 12, 2018</a:t>
            </a:r>
          </a:p>
        </p:txBody>
      </p:sp>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704" r:id="rId12"/>
  </p:sldLayoutIdLst>
  <p:hf hdr="0"/>
  <p:txStyles>
    <p:titleStyle>
      <a:lvl1pPr algn="l" defTabSz="914400" rtl="0" eaLnBrk="1" latinLnBrk="0" hangingPunct="1">
        <a:spcBef>
          <a:spcPct val="0"/>
        </a:spcBef>
        <a:buNone/>
        <a:defRPr sz="3200" b="1" kern="1200" baseline="0">
          <a:solidFill>
            <a:srgbClr val="002D73"/>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rgbClr val="646569"/>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rgbClr val="64656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rgbClr val="64656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rgbClr val="64656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rgbClr val="64656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applications.labor.ny.gov/wpp/showPublicNewProject.do?method=showI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ana.ferris@ogs.ny.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ruth.quezada@ogs.ny.gov"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dana.ferris@ogs.ny.gov"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mailto:todd.kayser@ogs.ny.gov" TargetMode="External"/><Relationship Id="rId4" Type="http://schemas.openxmlformats.org/officeDocument/2006/relationships/hyperlink" Target="mailto:ruth.quezada@ogs.ny.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ogs.ny.gov/purchase/spg/awards/2060023063CAN.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52551"/>
            <a:ext cx="7772400" cy="990599"/>
          </a:xfrm>
        </p:spPr>
        <p:txBody>
          <a:bodyPr>
            <a:noAutofit/>
          </a:bodyPr>
          <a:lstStyle/>
          <a:p>
            <a:r>
              <a:rPr lang="en-US" sz="2000" dirty="0"/>
              <a:t>Group: 20600, Award PGB-23063 GR, RM</a:t>
            </a:r>
            <a:br>
              <a:rPr lang="en-US" sz="2000" dirty="0"/>
            </a:br>
            <a:r>
              <a:rPr lang="en-US" sz="2400" dirty="0"/>
              <a:t>Floor Coverings and Related Services (Statewide)</a:t>
            </a:r>
            <a:endParaRPr lang="en-US" sz="2000" dirty="0"/>
          </a:p>
        </p:txBody>
      </p:sp>
      <p:sp>
        <p:nvSpPr>
          <p:cNvPr id="3" name="Subtitle 2"/>
          <p:cNvSpPr>
            <a:spLocks noGrp="1"/>
          </p:cNvSpPr>
          <p:nvPr>
            <p:ph type="subTitle" idx="1"/>
          </p:nvPr>
        </p:nvSpPr>
        <p:spPr>
          <a:xfrm>
            <a:off x="1066800" y="3638550"/>
            <a:ext cx="6400800" cy="1266030"/>
          </a:xfrm>
        </p:spPr>
        <p:txBody>
          <a:bodyPr>
            <a:normAutofit fontScale="77500" lnSpcReduction="20000"/>
          </a:bodyPr>
          <a:lstStyle/>
          <a:p>
            <a:endParaRPr lang="en-US" dirty="0"/>
          </a:p>
          <a:p>
            <a:endParaRPr lang="en-US" sz="3700" dirty="0"/>
          </a:p>
          <a:p>
            <a:r>
              <a:rPr lang="en-US" sz="3700" dirty="0">
                <a:solidFill>
                  <a:srgbClr val="FF0000"/>
                </a:solidFill>
              </a:rPr>
              <a:t>The webinar will begin at 1:00 PM.</a:t>
            </a:r>
          </a:p>
        </p:txBody>
      </p:sp>
      <p:sp>
        <p:nvSpPr>
          <p:cNvPr id="4" name="Date Placeholder 3"/>
          <p:cNvSpPr>
            <a:spLocks noGrp="1"/>
          </p:cNvSpPr>
          <p:nvPr>
            <p:ph type="dt" sz="half" idx="10"/>
          </p:nvPr>
        </p:nvSpPr>
        <p:spPr/>
        <p:txBody>
          <a:bodyPr/>
          <a:lstStyle/>
          <a:p>
            <a:r>
              <a:rPr lang="en-US" dirty="0"/>
              <a:t>2/24/2015</a:t>
            </a:r>
          </a:p>
        </p:txBody>
      </p:sp>
      <p:sp>
        <p:nvSpPr>
          <p:cNvPr id="5" name="Footer Placeholder 4"/>
          <p:cNvSpPr>
            <a:spLocks noGrp="1"/>
          </p:cNvSpPr>
          <p:nvPr>
            <p:ph type="ftr" sz="quarter" idx="11"/>
          </p:nvPr>
        </p:nvSpPr>
        <p:spPr/>
        <p:txBody>
          <a:bodyPr/>
          <a:lstStyle/>
          <a:p>
            <a:r>
              <a:rPr lang="en-US" dirty="0"/>
              <a:t>Vehicle Marketplace</a:t>
            </a:r>
          </a:p>
        </p:txBody>
      </p:sp>
      <p:sp>
        <p:nvSpPr>
          <p:cNvPr id="6" name="Slide Number Placeholder 5"/>
          <p:cNvSpPr>
            <a:spLocks noGrp="1"/>
          </p:cNvSpPr>
          <p:nvPr>
            <p:ph type="sldNum" sz="quarter" idx="12"/>
          </p:nvPr>
        </p:nvSpPr>
        <p:spPr/>
        <p:txBody>
          <a:bodyPr/>
          <a:lstStyle/>
          <a:p>
            <a:fld id="{A7754AA7-8025-408E-B296-E2B43FE08638}" type="slidenum">
              <a:rPr lang="en-US" smtClean="0"/>
              <a:t>1</a:t>
            </a:fld>
            <a:endParaRPr lang="en-US" dirty="0"/>
          </a:p>
        </p:txBody>
      </p:sp>
      <p:sp>
        <p:nvSpPr>
          <p:cNvPr id="12" name="TextBox 11"/>
          <p:cNvSpPr txBox="1"/>
          <p:nvPr/>
        </p:nvSpPr>
        <p:spPr>
          <a:xfrm>
            <a:off x="698500" y="2343150"/>
            <a:ext cx="6553200" cy="954107"/>
          </a:xfrm>
          <a:prstGeom prst="rect">
            <a:avLst/>
          </a:prstGeom>
          <a:noFill/>
        </p:spPr>
        <p:txBody>
          <a:bodyPr wrap="square" rtlCol="0">
            <a:spAutoFit/>
          </a:bodyPr>
          <a:lstStyle/>
          <a:p>
            <a:pPr algn="ctr"/>
            <a:r>
              <a:rPr lang="en-US" sz="2800" b="1" i="1" dirty="0">
                <a:latin typeface="Arial" panose="020B0604020202020204" pitchFamily="34" charset="0"/>
                <a:cs typeface="Arial" panose="020B0604020202020204" pitchFamily="34" charset="0"/>
              </a:rPr>
              <a:t>How to Use the Floor Covering Contract </a:t>
            </a:r>
          </a:p>
        </p:txBody>
      </p:sp>
    </p:spTree>
    <p:extLst>
      <p:ext uri="{BB962C8B-B14F-4D97-AF65-F5344CB8AC3E}">
        <p14:creationId xmlns:p14="http://schemas.microsoft.com/office/powerpoint/2010/main" val="116702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342FD-9A40-4EBB-B950-4661B91EABF9}"/>
              </a:ext>
            </a:extLst>
          </p:cNvPr>
          <p:cNvSpPr>
            <a:spLocks noGrp="1"/>
          </p:cNvSpPr>
          <p:nvPr>
            <p:ph type="title"/>
          </p:nvPr>
        </p:nvSpPr>
        <p:spPr>
          <a:xfrm>
            <a:off x="152400" y="361951"/>
            <a:ext cx="8229600" cy="685799"/>
          </a:xfrm>
        </p:spPr>
        <p:txBody>
          <a:bodyPr>
            <a:normAutofit/>
          </a:bodyPr>
          <a:lstStyle/>
          <a:p>
            <a:pPr algn="ctr"/>
            <a:r>
              <a:rPr lang="en-US" sz="2200" u="sng" dirty="0"/>
              <a:t>Typical Flooring Project</a:t>
            </a:r>
          </a:p>
        </p:txBody>
      </p:sp>
      <p:sp>
        <p:nvSpPr>
          <p:cNvPr id="3" name="Content Placeholder 2">
            <a:extLst>
              <a:ext uri="{FF2B5EF4-FFF2-40B4-BE49-F238E27FC236}">
                <a16:creationId xmlns:a16="http://schemas.microsoft.com/office/drawing/2014/main" id="{A7B1D345-8737-437A-AB2C-D3EE5BED772F}"/>
              </a:ext>
            </a:extLst>
          </p:cNvPr>
          <p:cNvSpPr>
            <a:spLocks noGrp="1"/>
          </p:cNvSpPr>
          <p:nvPr>
            <p:ph idx="1"/>
          </p:nvPr>
        </p:nvSpPr>
        <p:spPr>
          <a:xfrm>
            <a:off x="160564" y="1194140"/>
            <a:ext cx="8229600" cy="3206409"/>
          </a:xfrm>
        </p:spPr>
        <p:txBody>
          <a:bodyPr anchor="ctr">
            <a:normAutofit/>
          </a:bodyPr>
          <a:lstStyle/>
          <a:p>
            <a:pPr marL="0" indent="0">
              <a:buNone/>
            </a:pPr>
            <a:r>
              <a:rPr lang="en-US" sz="2000" dirty="0">
                <a:solidFill>
                  <a:srgbClr val="002D73"/>
                </a:solidFill>
              </a:rPr>
              <a:t>The typical flooring project has </a:t>
            </a:r>
            <a:r>
              <a:rPr lang="en-US" sz="2000" u="sng" dirty="0">
                <a:solidFill>
                  <a:srgbClr val="002D73"/>
                </a:solidFill>
              </a:rPr>
              <a:t>six</a:t>
            </a:r>
            <a:r>
              <a:rPr lang="en-US" sz="2000" dirty="0">
                <a:solidFill>
                  <a:srgbClr val="002D73"/>
                </a:solidFill>
              </a:rPr>
              <a:t> steps:</a:t>
            </a:r>
          </a:p>
          <a:p>
            <a:pPr marL="457200" indent="-457200">
              <a:buFont typeface="+mj-lt"/>
              <a:buAutoNum type="arabicPeriod"/>
            </a:pPr>
            <a:r>
              <a:rPr lang="en-US" sz="2000" dirty="0">
                <a:solidFill>
                  <a:srgbClr val="002D73"/>
                </a:solidFill>
              </a:rPr>
              <a:t>Flooring Selection</a:t>
            </a:r>
          </a:p>
          <a:p>
            <a:pPr marL="457200" indent="-457200">
              <a:buFont typeface="+mj-lt"/>
              <a:buAutoNum type="arabicPeriod"/>
            </a:pPr>
            <a:r>
              <a:rPr lang="en-US" sz="2000" dirty="0">
                <a:solidFill>
                  <a:srgbClr val="002D73"/>
                </a:solidFill>
              </a:rPr>
              <a:t>Request for Quotes (RFQ)</a:t>
            </a:r>
          </a:p>
          <a:p>
            <a:pPr marL="457200" indent="-457200">
              <a:buFont typeface="+mj-lt"/>
              <a:buAutoNum type="arabicPeriod"/>
            </a:pPr>
            <a:r>
              <a:rPr lang="en-US" sz="2000" dirty="0">
                <a:solidFill>
                  <a:srgbClr val="002D73"/>
                </a:solidFill>
              </a:rPr>
              <a:t>Installation Site Visit</a:t>
            </a:r>
          </a:p>
          <a:p>
            <a:pPr marL="457200" indent="-457200">
              <a:buFont typeface="+mj-lt"/>
              <a:buAutoNum type="arabicPeriod"/>
            </a:pPr>
            <a:r>
              <a:rPr lang="en-US" sz="2000" dirty="0">
                <a:solidFill>
                  <a:srgbClr val="002D73"/>
                </a:solidFill>
              </a:rPr>
              <a:t>Quote Evaluation</a:t>
            </a:r>
          </a:p>
          <a:p>
            <a:pPr marL="457200" indent="-457200">
              <a:buFont typeface="+mj-lt"/>
              <a:buAutoNum type="arabicPeriod"/>
            </a:pPr>
            <a:r>
              <a:rPr lang="en-US" sz="2000" dirty="0">
                <a:solidFill>
                  <a:srgbClr val="002D73"/>
                </a:solidFill>
              </a:rPr>
              <a:t>Awarding the Project</a:t>
            </a:r>
          </a:p>
          <a:p>
            <a:pPr marL="457200" indent="-457200">
              <a:buFont typeface="+mj-lt"/>
              <a:buAutoNum type="arabicPeriod"/>
            </a:pPr>
            <a:r>
              <a:rPr lang="en-US" sz="2000" dirty="0">
                <a:solidFill>
                  <a:srgbClr val="002D73"/>
                </a:solidFill>
              </a:rPr>
              <a:t>Project Monitoring</a:t>
            </a:r>
          </a:p>
        </p:txBody>
      </p:sp>
      <p:sp>
        <p:nvSpPr>
          <p:cNvPr id="4" name="Slide Number Placeholder 3">
            <a:extLst>
              <a:ext uri="{FF2B5EF4-FFF2-40B4-BE49-F238E27FC236}">
                <a16:creationId xmlns:a16="http://schemas.microsoft.com/office/drawing/2014/main" id="{CF18BB06-7BCA-491A-92F5-C42E8C65EA99}"/>
              </a:ext>
            </a:extLst>
          </p:cNvPr>
          <p:cNvSpPr>
            <a:spLocks noGrp="1"/>
          </p:cNvSpPr>
          <p:nvPr>
            <p:ph type="sldNum" sz="quarter" idx="12"/>
          </p:nvPr>
        </p:nvSpPr>
        <p:spPr/>
        <p:txBody>
          <a:bodyPr/>
          <a:lstStyle/>
          <a:p>
            <a:fld id="{A7754AA7-8025-408E-B296-E2B43FE08638}" type="slidenum">
              <a:rPr lang="en-US" smtClean="0"/>
              <a:t>10</a:t>
            </a:fld>
            <a:endParaRPr lang="en-US" dirty="0"/>
          </a:p>
        </p:txBody>
      </p:sp>
    </p:spTree>
    <p:extLst>
      <p:ext uri="{BB962C8B-B14F-4D97-AF65-F5344CB8AC3E}">
        <p14:creationId xmlns:p14="http://schemas.microsoft.com/office/powerpoint/2010/main" val="3962392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61951"/>
            <a:ext cx="8229600" cy="533399"/>
          </a:xfrm>
        </p:spPr>
        <p:txBody>
          <a:bodyPr>
            <a:normAutofit/>
          </a:bodyPr>
          <a:lstStyle/>
          <a:p>
            <a:pPr algn="ctr"/>
            <a:r>
              <a:rPr lang="en-US" sz="2200" u="sng" dirty="0"/>
              <a:t>Flooring Selection</a:t>
            </a:r>
          </a:p>
        </p:txBody>
      </p:sp>
      <p:sp>
        <p:nvSpPr>
          <p:cNvPr id="3" name="Content Placeholder 2"/>
          <p:cNvSpPr>
            <a:spLocks noGrp="1"/>
          </p:cNvSpPr>
          <p:nvPr>
            <p:ph idx="1"/>
          </p:nvPr>
        </p:nvSpPr>
        <p:spPr>
          <a:xfrm>
            <a:off x="160564" y="895350"/>
            <a:ext cx="8831036" cy="3886200"/>
          </a:xfrm>
        </p:spPr>
        <p:txBody>
          <a:bodyPr anchor="ctr">
            <a:normAutofit/>
          </a:bodyPr>
          <a:lstStyle/>
          <a:p>
            <a:pPr marL="0" indent="0">
              <a:lnSpc>
                <a:spcPct val="110000"/>
              </a:lnSpc>
              <a:spcBef>
                <a:spcPts val="0"/>
              </a:spcBef>
              <a:spcAft>
                <a:spcPts val="600"/>
              </a:spcAft>
              <a:buNone/>
            </a:pPr>
            <a:r>
              <a:rPr lang="en-US" sz="1700" dirty="0">
                <a:solidFill>
                  <a:schemeClr val="accent5"/>
                </a:solidFill>
              </a:rPr>
              <a:t>AUs shall determine which type of flooring they need.  </a:t>
            </a:r>
          </a:p>
          <a:p>
            <a:pPr marL="0" indent="0">
              <a:spcBef>
                <a:spcPts val="0"/>
              </a:spcBef>
              <a:spcAft>
                <a:spcPts val="600"/>
              </a:spcAft>
              <a:buNone/>
            </a:pPr>
            <a:r>
              <a:rPr lang="en-US" sz="1700" dirty="0">
                <a:solidFill>
                  <a:schemeClr val="accent5"/>
                </a:solidFill>
              </a:rPr>
              <a:t>AUs should contact the Contractor’s Representative and/or Dealer for assistance in selecting the flooring. </a:t>
            </a:r>
          </a:p>
          <a:p>
            <a:pPr marL="0" indent="0">
              <a:buNone/>
            </a:pPr>
            <a:r>
              <a:rPr lang="en-US" sz="1700" dirty="0">
                <a:solidFill>
                  <a:schemeClr val="accent5"/>
                </a:solidFill>
              </a:rPr>
              <a:t>There are seven (7) Manufacturers, referred to as Contractors, who hold contracts under this Award.  All of the Contractors have Dealers who can sell and install their products</a:t>
            </a:r>
            <a:r>
              <a:rPr lang="en-US" sz="1600" dirty="0">
                <a:solidFill>
                  <a:schemeClr val="accent5"/>
                </a:solidFill>
              </a:rPr>
              <a:t>.</a:t>
            </a:r>
          </a:p>
          <a:p>
            <a:pPr marL="0" indent="0">
              <a:buNone/>
            </a:pPr>
            <a:endParaRPr lang="en-US" sz="900" dirty="0">
              <a:solidFill>
                <a:schemeClr val="accent5"/>
              </a:solidFill>
            </a:endParaRPr>
          </a:p>
          <a:p>
            <a:r>
              <a:rPr lang="en-US" sz="1600" b="1" dirty="0">
                <a:solidFill>
                  <a:srgbClr val="E75300"/>
                </a:solidFill>
              </a:rPr>
              <a:t>PC67801 Bentley Mills, Inc.</a:t>
            </a:r>
          </a:p>
          <a:p>
            <a:r>
              <a:rPr lang="en-US" sz="1600" b="1" dirty="0">
                <a:solidFill>
                  <a:srgbClr val="E75300"/>
                </a:solidFill>
              </a:rPr>
              <a:t>PC67773 Interface Americas, Inc.</a:t>
            </a:r>
          </a:p>
          <a:p>
            <a:r>
              <a:rPr lang="en-US" sz="1600" b="1" dirty="0">
                <a:solidFill>
                  <a:srgbClr val="E75300"/>
                </a:solidFill>
              </a:rPr>
              <a:t>PC67774 Mannington Mills, Inc.</a:t>
            </a:r>
          </a:p>
          <a:p>
            <a:r>
              <a:rPr lang="en-US" sz="1600" b="1" dirty="0">
                <a:solidFill>
                  <a:srgbClr val="E75300"/>
                </a:solidFill>
              </a:rPr>
              <a:t>PC67800 </a:t>
            </a:r>
            <a:r>
              <a:rPr lang="en-US" sz="1600" b="1" dirty="0" err="1">
                <a:solidFill>
                  <a:srgbClr val="E75300"/>
                </a:solidFill>
              </a:rPr>
              <a:t>Masland</a:t>
            </a:r>
            <a:r>
              <a:rPr lang="en-US" sz="1600" b="1" dirty="0">
                <a:solidFill>
                  <a:srgbClr val="E75300"/>
                </a:solidFill>
              </a:rPr>
              <a:t> Contract Flooring</a:t>
            </a:r>
          </a:p>
          <a:p>
            <a:r>
              <a:rPr lang="en-US" sz="1600" b="1" dirty="0">
                <a:solidFill>
                  <a:srgbClr val="E75300"/>
                </a:solidFill>
              </a:rPr>
              <a:t>PC67775 Mohawk Carpet Distribution, Inc.</a:t>
            </a:r>
          </a:p>
          <a:p>
            <a:r>
              <a:rPr lang="en-US" sz="1600" b="1" dirty="0">
                <a:solidFill>
                  <a:srgbClr val="E75300"/>
                </a:solidFill>
              </a:rPr>
              <a:t>PC67778 Shaw Industries, Inc. Dba Shaw Contract</a:t>
            </a:r>
          </a:p>
          <a:p>
            <a:r>
              <a:rPr lang="en-US" sz="1600" b="1" dirty="0">
                <a:solidFill>
                  <a:srgbClr val="E75300"/>
                </a:solidFill>
              </a:rPr>
              <a:t>PC67779 </a:t>
            </a:r>
            <a:r>
              <a:rPr lang="en-US" sz="1600" b="1" dirty="0" err="1">
                <a:solidFill>
                  <a:srgbClr val="E75300"/>
                </a:solidFill>
              </a:rPr>
              <a:t>Tandus</a:t>
            </a:r>
            <a:r>
              <a:rPr lang="en-US" sz="1600" b="1" dirty="0">
                <a:solidFill>
                  <a:srgbClr val="E75300"/>
                </a:solidFill>
              </a:rPr>
              <a:t> </a:t>
            </a:r>
            <a:r>
              <a:rPr lang="en-US" sz="1600" b="1" dirty="0" err="1">
                <a:solidFill>
                  <a:srgbClr val="E75300"/>
                </a:solidFill>
              </a:rPr>
              <a:t>Centiva</a:t>
            </a:r>
            <a:r>
              <a:rPr lang="en-US" sz="1600" b="1" dirty="0">
                <a:solidFill>
                  <a:srgbClr val="E75300"/>
                </a:solidFill>
              </a:rPr>
              <a:t> US LLC</a:t>
            </a:r>
          </a:p>
        </p:txBody>
      </p:sp>
      <p:sp>
        <p:nvSpPr>
          <p:cNvPr id="4" name="Slide Number Placeholder 3"/>
          <p:cNvSpPr>
            <a:spLocks noGrp="1"/>
          </p:cNvSpPr>
          <p:nvPr>
            <p:ph type="sldNum" sz="quarter" idx="12"/>
          </p:nvPr>
        </p:nvSpPr>
        <p:spPr/>
        <p:txBody>
          <a:bodyPr/>
          <a:lstStyle/>
          <a:p>
            <a:fld id="{A7754AA7-8025-408E-B296-E2B43FE08638}" type="slidenum">
              <a:rPr lang="en-US" smtClean="0"/>
              <a:t>11</a:t>
            </a:fld>
            <a:endParaRPr lang="en-US" dirty="0"/>
          </a:p>
        </p:txBody>
      </p:sp>
    </p:spTree>
    <p:extLst>
      <p:ext uri="{BB962C8B-B14F-4D97-AF65-F5344CB8AC3E}">
        <p14:creationId xmlns:p14="http://schemas.microsoft.com/office/powerpoint/2010/main" val="220230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a:latin typeface="Arial Rounded MT Bold" panose="020F0704030504030204" pitchFamily="34" charset="0"/>
              </a:rPr>
              <a:t> </a:t>
            </a:r>
            <a:r>
              <a:rPr lang="en-US" sz="2200" u="sng" dirty="0"/>
              <a:t>Flooring Selection – cont’d </a:t>
            </a:r>
          </a:p>
        </p:txBody>
      </p:sp>
      <p:sp>
        <p:nvSpPr>
          <p:cNvPr id="3" name="Content Placeholder 2"/>
          <p:cNvSpPr>
            <a:spLocks noGrp="1"/>
          </p:cNvSpPr>
          <p:nvPr>
            <p:ph idx="1"/>
          </p:nvPr>
        </p:nvSpPr>
        <p:spPr>
          <a:xfrm>
            <a:off x="152400" y="1120775"/>
            <a:ext cx="8526236" cy="3511209"/>
          </a:xfrm>
        </p:spPr>
        <p:txBody>
          <a:bodyPr anchor="ctr">
            <a:normAutofit lnSpcReduction="10000"/>
          </a:bodyPr>
          <a:lstStyle/>
          <a:p>
            <a:pPr marL="0" indent="0">
              <a:buNone/>
            </a:pPr>
            <a:r>
              <a:rPr lang="en-US" sz="1600" b="1" dirty="0">
                <a:solidFill>
                  <a:srgbClr val="002D73"/>
                </a:solidFill>
              </a:rPr>
              <a:t>If the AU knows the manufacturer (Contractor) of the flooring type and style that is needed</a:t>
            </a:r>
            <a:r>
              <a:rPr lang="en-US" sz="1600" dirty="0">
                <a:solidFill>
                  <a:srgbClr val="002D73"/>
                </a:solidFill>
              </a:rPr>
              <a:t>, the AU should contact three or more Dealers off the Contractor’s Dealer List to invite them to the installation site visit and request a quote for the flooring project.</a:t>
            </a:r>
          </a:p>
          <a:p>
            <a:pPr marL="0" indent="0">
              <a:buNone/>
            </a:pPr>
            <a:endParaRPr lang="en-US" sz="1600" dirty="0">
              <a:solidFill>
                <a:srgbClr val="002D73"/>
              </a:solidFill>
            </a:endParaRPr>
          </a:p>
          <a:p>
            <a:pPr marL="0" indent="0">
              <a:buNone/>
            </a:pPr>
            <a:r>
              <a:rPr lang="en-US" sz="1600" b="1" dirty="0">
                <a:solidFill>
                  <a:srgbClr val="002D73"/>
                </a:solidFill>
              </a:rPr>
              <a:t>If the AU is not sure what type of flooring is needed</a:t>
            </a:r>
            <a:r>
              <a:rPr lang="en-US" sz="1600" dirty="0">
                <a:solidFill>
                  <a:srgbClr val="002D73"/>
                </a:solidFill>
              </a:rPr>
              <a:t>, it is recommended that AUs reach out to Dealers that represent multiple Contractors to help refine their choice of a flooring selection. Then, the AU will contact at least three Dealers off the Contractors Dealer List to invite them to the site visit and request a quote for the flooring project. </a:t>
            </a:r>
          </a:p>
          <a:p>
            <a:pPr marL="0" indent="0">
              <a:buNone/>
            </a:pPr>
            <a:endParaRPr lang="en-US" sz="1600" dirty="0">
              <a:solidFill>
                <a:srgbClr val="002D73"/>
              </a:solidFill>
            </a:endParaRPr>
          </a:p>
          <a:p>
            <a:pPr marL="0" indent="0">
              <a:buNone/>
            </a:pPr>
            <a:r>
              <a:rPr lang="en-US" sz="1600" dirty="0">
                <a:solidFill>
                  <a:srgbClr val="002D73"/>
                </a:solidFill>
              </a:rPr>
              <a:t>AUs can request flooring samples from both the Contractors or the Dealers.  </a:t>
            </a:r>
          </a:p>
          <a:p>
            <a:pPr marL="0" indent="0">
              <a:buNone/>
            </a:pPr>
            <a:endParaRPr lang="en-US" sz="1600" dirty="0">
              <a:solidFill>
                <a:srgbClr val="002D73"/>
              </a:solidFill>
            </a:endParaRPr>
          </a:p>
          <a:p>
            <a:pPr marL="0" indent="0">
              <a:buNone/>
            </a:pPr>
            <a:r>
              <a:rPr lang="en-US" sz="1600" dirty="0">
                <a:solidFill>
                  <a:srgbClr val="002D73"/>
                </a:solidFill>
              </a:rPr>
              <a:t>The </a:t>
            </a:r>
            <a:r>
              <a:rPr lang="en-US" sz="1600" i="1" dirty="0">
                <a:solidFill>
                  <a:srgbClr val="002D73"/>
                </a:solidFill>
              </a:rPr>
              <a:t>Flooring Quote Form </a:t>
            </a:r>
            <a:r>
              <a:rPr lang="en-US" sz="1600" dirty="0">
                <a:solidFill>
                  <a:srgbClr val="002D73"/>
                </a:solidFill>
              </a:rPr>
              <a:t>should be used to request quotes and to evaluate the reasonableness of the prices quoted. (More on this later in the presentation.) </a:t>
            </a:r>
            <a:endParaRPr lang="en-US" sz="1800" dirty="0">
              <a:solidFill>
                <a:srgbClr val="002D73"/>
              </a:solidFill>
            </a:endParaRPr>
          </a:p>
          <a:p>
            <a:pPr marL="0" indent="0">
              <a:buNone/>
            </a:pPr>
            <a:endParaRPr lang="en-US" sz="1800" dirty="0">
              <a:solidFill>
                <a:schemeClr val="accent5"/>
              </a:solidFill>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A7754AA7-8025-408E-B296-E2B43FE08638}" type="slidenum">
              <a:rPr lang="en-US" smtClean="0"/>
              <a:t>12</a:t>
            </a:fld>
            <a:endParaRPr lang="en-US" dirty="0"/>
          </a:p>
        </p:txBody>
      </p:sp>
    </p:spTree>
    <p:extLst>
      <p:ext uri="{BB962C8B-B14F-4D97-AF65-F5344CB8AC3E}">
        <p14:creationId xmlns:p14="http://schemas.microsoft.com/office/powerpoint/2010/main" val="3407636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8BD66-1393-4416-B43D-479E0446164E}"/>
              </a:ext>
            </a:extLst>
          </p:cNvPr>
          <p:cNvSpPr>
            <a:spLocks noGrp="1"/>
          </p:cNvSpPr>
          <p:nvPr>
            <p:ph type="title"/>
          </p:nvPr>
        </p:nvSpPr>
        <p:spPr>
          <a:xfrm>
            <a:off x="152400" y="361951"/>
            <a:ext cx="8229600" cy="685800"/>
          </a:xfrm>
        </p:spPr>
        <p:txBody>
          <a:bodyPr>
            <a:normAutofit/>
          </a:bodyPr>
          <a:lstStyle/>
          <a:p>
            <a:pPr algn="ctr"/>
            <a:r>
              <a:rPr lang="en-US" sz="2200" u="sng" dirty="0"/>
              <a:t>Prevailing Wage Advisory</a:t>
            </a:r>
          </a:p>
        </p:txBody>
      </p:sp>
      <p:sp>
        <p:nvSpPr>
          <p:cNvPr id="3" name="Content Placeholder 2">
            <a:extLst>
              <a:ext uri="{FF2B5EF4-FFF2-40B4-BE49-F238E27FC236}">
                <a16:creationId xmlns:a16="http://schemas.microsoft.com/office/drawing/2014/main" id="{3B913E86-6370-4DF1-A3F3-4FE80BA76595}"/>
              </a:ext>
            </a:extLst>
          </p:cNvPr>
          <p:cNvSpPr>
            <a:spLocks noGrp="1"/>
          </p:cNvSpPr>
          <p:nvPr>
            <p:ph idx="1"/>
          </p:nvPr>
        </p:nvSpPr>
        <p:spPr>
          <a:xfrm>
            <a:off x="152400" y="895351"/>
            <a:ext cx="8534400" cy="3810000"/>
          </a:xfrm>
        </p:spPr>
        <p:txBody>
          <a:bodyPr anchor="ctr">
            <a:normAutofit/>
          </a:bodyPr>
          <a:lstStyle/>
          <a:p>
            <a:pPr marL="0" indent="0">
              <a:buNone/>
            </a:pPr>
            <a:r>
              <a:rPr lang="en-US" sz="1800" dirty="0">
                <a:solidFill>
                  <a:srgbClr val="002D73"/>
                </a:solidFill>
              </a:rPr>
              <a:t>Per Article 8 of the New York State Labor Law for Construction contracts, Dealers are required to pay the installers prevailing wage rates and supplemental benefit rates per the prevailing wage rate schedule for the county the project is taking place in.</a:t>
            </a:r>
          </a:p>
          <a:p>
            <a:pPr marL="0" indent="0">
              <a:buNone/>
            </a:pPr>
            <a:endParaRPr lang="en-US" sz="1800" dirty="0">
              <a:solidFill>
                <a:srgbClr val="002D73"/>
              </a:solidFill>
            </a:endParaRPr>
          </a:p>
          <a:p>
            <a:pPr marL="0" indent="0">
              <a:buNone/>
            </a:pPr>
            <a:r>
              <a:rPr lang="en-US" sz="1800" dirty="0">
                <a:solidFill>
                  <a:srgbClr val="002D73"/>
                </a:solidFill>
              </a:rPr>
              <a:t>AUs must obtain PRC#s (Prevailing Rate Case numbers), a project specific prevailing wage rate schedule from the Department of Labor (DOL). </a:t>
            </a:r>
          </a:p>
          <a:p>
            <a:pPr marL="0" indent="0">
              <a:buNone/>
            </a:pPr>
            <a:r>
              <a:rPr lang="en-US" sz="1800" dirty="0">
                <a:solidFill>
                  <a:srgbClr val="002D73"/>
                </a:solidFill>
                <a:hlinkClick r:id="rId3"/>
              </a:rPr>
              <a:t>https://applications.labor.ny.gov/wpp/showPublicNewProject.do?method=showIt</a:t>
            </a:r>
            <a:endParaRPr lang="en-US" sz="1800" dirty="0">
              <a:solidFill>
                <a:srgbClr val="002D73"/>
              </a:solidFill>
            </a:endParaRPr>
          </a:p>
          <a:p>
            <a:pPr marL="0" indent="0">
              <a:buNone/>
            </a:pPr>
            <a:endParaRPr lang="en-US" sz="1800" dirty="0">
              <a:solidFill>
                <a:srgbClr val="002D73"/>
              </a:solidFill>
            </a:endParaRPr>
          </a:p>
          <a:p>
            <a:pPr marL="0" indent="0">
              <a:buNone/>
            </a:pPr>
            <a:r>
              <a:rPr lang="en-US" sz="1800" dirty="0">
                <a:solidFill>
                  <a:srgbClr val="002D73"/>
                </a:solidFill>
              </a:rPr>
              <a:t>Installation job titles covered under this Contract fall under the Carpenter title. </a:t>
            </a:r>
          </a:p>
        </p:txBody>
      </p:sp>
      <p:sp>
        <p:nvSpPr>
          <p:cNvPr id="4" name="Slide Number Placeholder 3">
            <a:extLst>
              <a:ext uri="{FF2B5EF4-FFF2-40B4-BE49-F238E27FC236}">
                <a16:creationId xmlns:a16="http://schemas.microsoft.com/office/drawing/2014/main" id="{BFD15599-D9D4-40D2-B067-BB3B82A6C7EF}"/>
              </a:ext>
            </a:extLst>
          </p:cNvPr>
          <p:cNvSpPr>
            <a:spLocks noGrp="1"/>
          </p:cNvSpPr>
          <p:nvPr>
            <p:ph type="sldNum" sz="quarter" idx="12"/>
          </p:nvPr>
        </p:nvSpPr>
        <p:spPr/>
        <p:txBody>
          <a:bodyPr/>
          <a:lstStyle/>
          <a:p>
            <a:fld id="{A7754AA7-8025-408E-B296-E2B43FE08638}" type="slidenum">
              <a:rPr lang="en-US" smtClean="0"/>
              <a:t>13</a:t>
            </a:fld>
            <a:endParaRPr lang="en-US" dirty="0"/>
          </a:p>
        </p:txBody>
      </p:sp>
    </p:spTree>
    <p:extLst>
      <p:ext uri="{BB962C8B-B14F-4D97-AF65-F5344CB8AC3E}">
        <p14:creationId xmlns:p14="http://schemas.microsoft.com/office/powerpoint/2010/main" val="552808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564" y="285751"/>
            <a:ext cx="8229600" cy="609599"/>
          </a:xfrm>
        </p:spPr>
        <p:txBody>
          <a:bodyPr>
            <a:normAutofit/>
          </a:bodyPr>
          <a:lstStyle/>
          <a:p>
            <a:pPr algn="ctr"/>
            <a:r>
              <a:rPr lang="en-US" sz="2200" u="sng" dirty="0"/>
              <a:t>Request for Quote</a:t>
            </a:r>
          </a:p>
        </p:txBody>
      </p:sp>
      <p:sp>
        <p:nvSpPr>
          <p:cNvPr id="3" name="Content Placeholder 2"/>
          <p:cNvSpPr>
            <a:spLocks noGrp="1"/>
          </p:cNvSpPr>
          <p:nvPr>
            <p:ph idx="1"/>
          </p:nvPr>
        </p:nvSpPr>
        <p:spPr>
          <a:xfrm>
            <a:off x="160564" y="819150"/>
            <a:ext cx="8229600" cy="3962399"/>
          </a:xfrm>
        </p:spPr>
        <p:txBody>
          <a:bodyPr anchor="ctr">
            <a:normAutofit/>
          </a:bodyPr>
          <a:lstStyle/>
          <a:p>
            <a:pPr>
              <a:spcBef>
                <a:spcPts val="0"/>
              </a:spcBef>
              <a:spcAft>
                <a:spcPts val="600"/>
              </a:spcAft>
            </a:pPr>
            <a:r>
              <a:rPr lang="en-US" sz="1800" dirty="0">
                <a:solidFill>
                  <a:srgbClr val="002D73"/>
                </a:solidFill>
              </a:rPr>
              <a:t>When used in conjunction with a successful site visit, the </a:t>
            </a:r>
            <a:r>
              <a:rPr lang="en-US" sz="1800" i="1" dirty="0">
                <a:solidFill>
                  <a:srgbClr val="002D73"/>
                </a:solidFill>
              </a:rPr>
              <a:t>Flooring Quote Form </a:t>
            </a:r>
            <a:r>
              <a:rPr lang="en-US" sz="1800" dirty="0">
                <a:solidFill>
                  <a:srgbClr val="002D73"/>
                </a:solidFill>
              </a:rPr>
              <a:t>provides all the information needed which will make quote evaluation easier. </a:t>
            </a:r>
          </a:p>
          <a:p>
            <a:pPr>
              <a:spcBef>
                <a:spcPts val="0"/>
              </a:spcBef>
              <a:spcAft>
                <a:spcPts val="600"/>
              </a:spcAft>
            </a:pPr>
            <a:r>
              <a:rPr lang="en-US" sz="1800" dirty="0">
                <a:solidFill>
                  <a:srgbClr val="002D73"/>
                </a:solidFill>
              </a:rPr>
              <a:t>AUs should complete the quote form providing as much information as possible so the Dealers can assess their availability and have a good understanding of the scope of the work, the products to be supplied, and when the work needs to be completed. (Refer to the quote form for additional information.)</a:t>
            </a:r>
          </a:p>
          <a:p>
            <a:r>
              <a:rPr lang="en-US" sz="1800" dirty="0">
                <a:solidFill>
                  <a:srgbClr val="002D73"/>
                </a:solidFill>
              </a:rPr>
              <a:t>Make sure Dealers quote the number of labor hours the installation will take. (This number will be used later in the evaluation process.)</a:t>
            </a:r>
          </a:p>
        </p:txBody>
      </p:sp>
      <p:sp>
        <p:nvSpPr>
          <p:cNvPr id="4" name="Slide Number Placeholder 3"/>
          <p:cNvSpPr>
            <a:spLocks noGrp="1"/>
          </p:cNvSpPr>
          <p:nvPr>
            <p:ph type="sldNum" sz="quarter" idx="12"/>
          </p:nvPr>
        </p:nvSpPr>
        <p:spPr/>
        <p:txBody>
          <a:bodyPr/>
          <a:lstStyle/>
          <a:p>
            <a:fld id="{A7754AA7-8025-408E-B296-E2B43FE08638}" type="slidenum">
              <a:rPr lang="en-US" smtClean="0"/>
              <a:t>14</a:t>
            </a:fld>
            <a:endParaRPr lang="en-US" dirty="0"/>
          </a:p>
        </p:txBody>
      </p:sp>
    </p:spTree>
    <p:extLst>
      <p:ext uri="{BB962C8B-B14F-4D97-AF65-F5344CB8AC3E}">
        <p14:creationId xmlns:p14="http://schemas.microsoft.com/office/powerpoint/2010/main" val="1694593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61951"/>
            <a:ext cx="8229600" cy="533399"/>
          </a:xfrm>
        </p:spPr>
        <p:txBody>
          <a:bodyPr>
            <a:normAutofit/>
          </a:bodyPr>
          <a:lstStyle/>
          <a:p>
            <a:pPr algn="ctr"/>
            <a:r>
              <a:rPr lang="en-US" sz="2200" u="sng" dirty="0"/>
              <a:t>Request for Quote – cont’d</a:t>
            </a:r>
          </a:p>
        </p:txBody>
      </p:sp>
      <p:sp>
        <p:nvSpPr>
          <p:cNvPr id="3" name="Content Placeholder 2"/>
          <p:cNvSpPr>
            <a:spLocks noGrp="1"/>
          </p:cNvSpPr>
          <p:nvPr>
            <p:ph idx="1"/>
          </p:nvPr>
        </p:nvSpPr>
        <p:spPr>
          <a:xfrm>
            <a:off x="160564" y="895350"/>
            <a:ext cx="8678636" cy="3657600"/>
          </a:xfrm>
        </p:spPr>
        <p:txBody>
          <a:bodyPr>
            <a:noAutofit/>
          </a:bodyPr>
          <a:lstStyle/>
          <a:p>
            <a:pPr marL="0" indent="0">
              <a:spcBef>
                <a:spcPts val="0"/>
              </a:spcBef>
              <a:buNone/>
            </a:pPr>
            <a:r>
              <a:rPr lang="en-US" sz="1500" dirty="0">
                <a:solidFill>
                  <a:srgbClr val="002D73"/>
                </a:solidFill>
              </a:rPr>
              <a:t>The </a:t>
            </a:r>
            <a:r>
              <a:rPr lang="en-US" sz="1400" i="1" dirty="0">
                <a:solidFill>
                  <a:srgbClr val="002D73"/>
                </a:solidFill>
              </a:rPr>
              <a:t>Flooring Quote Form </a:t>
            </a:r>
            <a:r>
              <a:rPr lang="en-US" sz="1500" dirty="0">
                <a:solidFill>
                  <a:srgbClr val="002D73"/>
                </a:solidFill>
              </a:rPr>
              <a:t>should be sent to all the Dealers in the geographic area of the project that carry the desired manufacturer’s (Contractors) flooring. The more competition the better the chance for savings.  </a:t>
            </a:r>
          </a:p>
          <a:p>
            <a:pPr marL="0" indent="0">
              <a:spcBef>
                <a:spcPts val="0"/>
              </a:spcBef>
              <a:buNone/>
            </a:pPr>
            <a:endParaRPr lang="en-US" sz="800" i="1" dirty="0">
              <a:solidFill>
                <a:srgbClr val="002D73"/>
              </a:solidFill>
            </a:endParaRPr>
          </a:p>
          <a:p>
            <a:pPr marL="0" indent="0">
              <a:spcBef>
                <a:spcPts val="0"/>
              </a:spcBef>
              <a:buNone/>
            </a:pPr>
            <a:r>
              <a:rPr lang="en-US" sz="1500" dirty="0">
                <a:solidFill>
                  <a:srgbClr val="002D73"/>
                </a:solidFill>
              </a:rPr>
              <a:t>If less than three quotes are received, the AU should: </a:t>
            </a:r>
          </a:p>
          <a:p>
            <a:pPr>
              <a:spcBef>
                <a:spcPts val="0"/>
              </a:spcBef>
            </a:pPr>
            <a:r>
              <a:rPr lang="en-US" sz="1500" dirty="0">
                <a:solidFill>
                  <a:srgbClr val="002D73"/>
                </a:solidFill>
              </a:rPr>
              <a:t>Ask dealers the reason they did not quote to determine if another site visit is needed. </a:t>
            </a:r>
          </a:p>
          <a:p>
            <a:pPr>
              <a:spcBef>
                <a:spcPts val="0"/>
              </a:spcBef>
            </a:pPr>
            <a:r>
              <a:rPr lang="en-US" sz="1500" dirty="0">
                <a:solidFill>
                  <a:srgbClr val="002D73"/>
                </a:solidFill>
              </a:rPr>
              <a:t>Document justification for selecting the Dealer awarded – including Reasonableness of Price. </a:t>
            </a:r>
          </a:p>
          <a:p>
            <a:pPr marL="0" indent="0">
              <a:spcBef>
                <a:spcPts val="0"/>
              </a:spcBef>
              <a:buNone/>
            </a:pPr>
            <a:endParaRPr lang="en-US" sz="1000" dirty="0">
              <a:solidFill>
                <a:srgbClr val="002D73"/>
              </a:solidFill>
            </a:endParaRPr>
          </a:p>
          <a:p>
            <a:pPr marL="0" indent="0">
              <a:spcBef>
                <a:spcPts val="0"/>
              </a:spcBef>
              <a:buNone/>
            </a:pPr>
            <a:r>
              <a:rPr lang="en-US" sz="1500" dirty="0">
                <a:solidFill>
                  <a:srgbClr val="002D73"/>
                </a:solidFill>
              </a:rPr>
              <a:t>There are currently between 17 and 70 Dealers available on the each Contractors approved Dealer lists. </a:t>
            </a:r>
          </a:p>
          <a:p>
            <a:pPr marL="0" indent="0">
              <a:spcBef>
                <a:spcPts val="0"/>
              </a:spcBef>
              <a:buNone/>
            </a:pPr>
            <a:endParaRPr lang="en-US" sz="800" dirty="0">
              <a:solidFill>
                <a:srgbClr val="002D73"/>
              </a:solidFill>
            </a:endParaRPr>
          </a:p>
          <a:p>
            <a:pPr marL="0" indent="0">
              <a:spcBef>
                <a:spcPts val="0"/>
              </a:spcBef>
              <a:buNone/>
            </a:pPr>
            <a:r>
              <a:rPr lang="en-US" sz="1500" dirty="0">
                <a:solidFill>
                  <a:srgbClr val="002D73"/>
                </a:solidFill>
              </a:rPr>
              <a:t>There are currently 16 MWBE Dealers on the Contractors approved MWBE Dealer list.  Please make sure to check the Dealer Lists as Dealers are added throughout the life of the Contract.</a:t>
            </a:r>
          </a:p>
          <a:p>
            <a:pPr marL="0" indent="0">
              <a:spcBef>
                <a:spcPts val="0"/>
              </a:spcBef>
              <a:buNone/>
            </a:pPr>
            <a:endParaRPr lang="en-US" sz="800" i="1" dirty="0">
              <a:solidFill>
                <a:srgbClr val="002D73"/>
              </a:solidFill>
            </a:endParaRPr>
          </a:p>
          <a:p>
            <a:pPr marL="0" indent="0">
              <a:spcBef>
                <a:spcPts val="0"/>
              </a:spcBef>
              <a:buNone/>
            </a:pPr>
            <a:r>
              <a:rPr lang="en-US" sz="1500" dirty="0">
                <a:solidFill>
                  <a:srgbClr val="002D73"/>
                </a:solidFill>
              </a:rPr>
              <a:t>Considering the ample number of Dealers throughout New York State there should be no problem getting three quotes.</a:t>
            </a:r>
          </a:p>
          <a:p>
            <a:pPr marL="0" indent="0">
              <a:spcBef>
                <a:spcPts val="0"/>
              </a:spcBef>
              <a:buNone/>
            </a:pPr>
            <a:endParaRPr lang="en-US" sz="800" dirty="0">
              <a:solidFill>
                <a:srgbClr val="002D73"/>
              </a:solidFill>
            </a:endParaRPr>
          </a:p>
          <a:p>
            <a:pPr marL="0" indent="0">
              <a:spcBef>
                <a:spcPts val="0"/>
              </a:spcBef>
              <a:buNone/>
            </a:pPr>
            <a:r>
              <a:rPr lang="en-US" sz="1500" dirty="0">
                <a:solidFill>
                  <a:srgbClr val="002D73"/>
                </a:solidFill>
              </a:rPr>
              <a:t>If AUs have difficulty getting three quotes please contact the OGS contract manager for assistance</a:t>
            </a:r>
            <a:r>
              <a:rPr lang="en-US" sz="1600" dirty="0">
                <a:solidFill>
                  <a:srgbClr val="002D73"/>
                </a:solidFill>
              </a:rPr>
              <a:t>.</a:t>
            </a:r>
          </a:p>
          <a:p>
            <a:pPr marL="0" indent="0">
              <a:spcBef>
                <a:spcPts val="0"/>
              </a:spcBef>
              <a:buNone/>
            </a:pPr>
            <a:endParaRPr lang="en-US" sz="1600" dirty="0">
              <a:solidFill>
                <a:srgbClr val="002D73"/>
              </a:solidFill>
            </a:endParaRPr>
          </a:p>
          <a:p>
            <a:pPr marL="0" indent="0">
              <a:spcBef>
                <a:spcPts val="0"/>
              </a:spcBef>
              <a:buNone/>
            </a:pPr>
            <a:endParaRPr lang="en-US" sz="1600" dirty="0">
              <a:solidFill>
                <a:srgbClr val="002D73"/>
              </a:solidFill>
            </a:endParaRPr>
          </a:p>
          <a:p>
            <a:pPr marL="0" indent="0">
              <a:spcBef>
                <a:spcPts val="0"/>
              </a:spcBef>
              <a:buNone/>
            </a:pPr>
            <a:r>
              <a:rPr lang="en-US" sz="1600" dirty="0">
                <a:solidFill>
                  <a:srgbClr val="002D73"/>
                </a:solidFill>
              </a:rPr>
              <a:t> </a:t>
            </a:r>
          </a:p>
        </p:txBody>
      </p:sp>
      <p:sp>
        <p:nvSpPr>
          <p:cNvPr id="4" name="Slide Number Placeholder 3"/>
          <p:cNvSpPr>
            <a:spLocks noGrp="1"/>
          </p:cNvSpPr>
          <p:nvPr>
            <p:ph type="sldNum" sz="quarter" idx="12"/>
          </p:nvPr>
        </p:nvSpPr>
        <p:spPr/>
        <p:txBody>
          <a:bodyPr/>
          <a:lstStyle/>
          <a:p>
            <a:fld id="{A7754AA7-8025-408E-B296-E2B43FE08638}" type="slidenum">
              <a:rPr lang="en-US" smtClean="0"/>
              <a:t>15</a:t>
            </a:fld>
            <a:endParaRPr lang="en-US" dirty="0"/>
          </a:p>
        </p:txBody>
      </p:sp>
    </p:spTree>
    <p:extLst>
      <p:ext uri="{BB962C8B-B14F-4D97-AF65-F5344CB8AC3E}">
        <p14:creationId xmlns:p14="http://schemas.microsoft.com/office/powerpoint/2010/main" val="1734380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779DE-D2F9-4E74-BB4D-C1D2CA5CAEAB}"/>
              </a:ext>
            </a:extLst>
          </p:cNvPr>
          <p:cNvSpPr>
            <a:spLocks noGrp="1"/>
          </p:cNvSpPr>
          <p:nvPr>
            <p:ph type="title"/>
          </p:nvPr>
        </p:nvSpPr>
        <p:spPr>
          <a:xfrm>
            <a:off x="152400" y="361951"/>
            <a:ext cx="8229600" cy="533399"/>
          </a:xfrm>
        </p:spPr>
        <p:txBody>
          <a:bodyPr>
            <a:normAutofit/>
          </a:bodyPr>
          <a:lstStyle/>
          <a:p>
            <a:pPr algn="ctr"/>
            <a:r>
              <a:rPr lang="en-US" sz="2200" u="sng" dirty="0"/>
              <a:t>Installation Site Visit</a:t>
            </a:r>
          </a:p>
        </p:txBody>
      </p:sp>
      <p:sp>
        <p:nvSpPr>
          <p:cNvPr id="3" name="Content Placeholder 2">
            <a:extLst>
              <a:ext uri="{FF2B5EF4-FFF2-40B4-BE49-F238E27FC236}">
                <a16:creationId xmlns:a16="http://schemas.microsoft.com/office/drawing/2014/main" id="{79BD7C1E-0585-41FD-9200-F2863031AA5E}"/>
              </a:ext>
            </a:extLst>
          </p:cNvPr>
          <p:cNvSpPr>
            <a:spLocks noGrp="1"/>
          </p:cNvSpPr>
          <p:nvPr>
            <p:ph idx="1"/>
          </p:nvPr>
        </p:nvSpPr>
        <p:spPr>
          <a:xfrm>
            <a:off x="160564" y="895351"/>
            <a:ext cx="8229600" cy="3962400"/>
          </a:xfrm>
        </p:spPr>
        <p:txBody>
          <a:bodyPr anchor="ctr">
            <a:normAutofit/>
          </a:bodyPr>
          <a:lstStyle/>
          <a:p>
            <a:pPr marL="0" indent="0">
              <a:buNone/>
            </a:pPr>
            <a:r>
              <a:rPr lang="en-US" sz="1800" dirty="0">
                <a:solidFill>
                  <a:srgbClr val="002D73"/>
                </a:solidFill>
              </a:rPr>
              <a:t>Flooring projects typically require a Site Visit.  Site Visits provide an opportunity for AU’s and Dealers to obtain information to ensure that the RFQ process produces the best possible outcome.</a:t>
            </a:r>
          </a:p>
          <a:p>
            <a:pPr marL="0" indent="0">
              <a:buNone/>
            </a:pPr>
            <a:endParaRPr lang="en-US" sz="1800" dirty="0">
              <a:solidFill>
                <a:srgbClr val="002D73"/>
              </a:solidFill>
            </a:endParaRPr>
          </a:p>
          <a:p>
            <a:pPr marL="0" indent="0">
              <a:buNone/>
            </a:pPr>
            <a:r>
              <a:rPr lang="en-US" sz="1800" dirty="0">
                <a:solidFill>
                  <a:srgbClr val="002D73"/>
                </a:solidFill>
              </a:rPr>
              <a:t>Authorized Users should attempt to solicit quotes from three or more Dealers.  It is recommend for AU’s to hold one site visit, so all Dealers receive the same information at the same time.  If scheduling conflicts arise that prohibits this, it may be best to postpone and reschedule the Site Visit.</a:t>
            </a:r>
          </a:p>
          <a:p>
            <a:pPr marL="0" indent="0">
              <a:buNone/>
            </a:pPr>
            <a:endParaRPr lang="en-US" sz="1800" dirty="0">
              <a:solidFill>
                <a:srgbClr val="002D73"/>
              </a:solidFill>
            </a:endParaRPr>
          </a:p>
          <a:p>
            <a:pPr marL="0" indent="0">
              <a:buNone/>
            </a:pPr>
            <a:r>
              <a:rPr lang="en-US" sz="1800" b="1" dirty="0">
                <a:solidFill>
                  <a:srgbClr val="002D73"/>
                </a:solidFill>
              </a:rPr>
              <a:t>The goal is to receive a minimum of three quotes.</a:t>
            </a:r>
          </a:p>
        </p:txBody>
      </p:sp>
      <p:sp>
        <p:nvSpPr>
          <p:cNvPr id="4" name="Slide Number Placeholder 3">
            <a:extLst>
              <a:ext uri="{FF2B5EF4-FFF2-40B4-BE49-F238E27FC236}">
                <a16:creationId xmlns:a16="http://schemas.microsoft.com/office/drawing/2014/main" id="{F4389428-9375-4909-984B-AEADB1E578FA}"/>
              </a:ext>
            </a:extLst>
          </p:cNvPr>
          <p:cNvSpPr>
            <a:spLocks noGrp="1"/>
          </p:cNvSpPr>
          <p:nvPr>
            <p:ph type="sldNum" sz="quarter" idx="12"/>
          </p:nvPr>
        </p:nvSpPr>
        <p:spPr/>
        <p:txBody>
          <a:bodyPr/>
          <a:lstStyle/>
          <a:p>
            <a:fld id="{A7754AA7-8025-408E-B296-E2B43FE08638}" type="slidenum">
              <a:rPr lang="en-US" smtClean="0"/>
              <a:t>16</a:t>
            </a:fld>
            <a:endParaRPr lang="en-US" dirty="0"/>
          </a:p>
        </p:txBody>
      </p:sp>
    </p:spTree>
    <p:extLst>
      <p:ext uri="{BB962C8B-B14F-4D97-AF65-F5344CB8AC3E}">
        <p14:creationId xmlns:p14="http://schemas.microsoft.com/office/powerpoint/2010/main" val="3967281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2B19C-AC59-4A4C-B177-ED919BD6FA35}"/>
              </a:ext>
            </a:extLst>
          </p:cNvPr>
          <p:cNvSpPr>
            <a:spLocks noGrp="1"/>
          </p:cNvSpPr>
          <p:nvPr>
            <p:ph type="title"/>
          </p:nvPr>
        </p:nvSpPr>
        <p:spPr>
          <a:xfrm>
            <a:off x="152400" y="361951"/>
            <a:ext cx="8229600" cy="457199"/>
          </a:xfrm>
        </p:spPr>
        <p:txBody>
          <a:bodyPr>
            <a:normAutofit/>
          </a:bodyPr>
          <a:lstStyle/>
          <a:p>
            <a:pPr algn="ctr"/>
            <a:r>
              <a:rPr lang="en-US" sz="2200" u="sng" dirty="0"/>
              <a:t>Installation Site Visit – cont’d</a:t>
            </a:r>
          </a:p>
        </p:txBody>
      </p:sp>
      <p:sp>
        <p:nvSpPr>
          <p:cNvPr id="3" name="Content Placeholder 2">
            <a:extLst>
              <a:ext uri="{FF2B5EF4-FFF2-40B4-BE49-F238E27FC236}">
                <a16:creationId xmlns:a16="http://schemas.microsoft.com/office/drawing/2014/main" id="{C85B66E8-C52E-4561-96A5-7D60B7C23434}"/>
              </a:ext>
            </a:extLst>
          </p:cNvPr>
          <p:cNvSpPr>
            <a:spLocks noGrp="1"/>
          </p:cNvSpPr>
          <p:nvPr>
            <p:ph idx="1"/>
          </p:nvPr>
        </p:nvSpPr>
        <p:spPr>
          <a:xfrm>
            <a:off x="160564" y="832756"/>
            <a:ext cx="8754836" cy="3796393"/>
          </a:xfrm>
        </p:spPr>
        <p:txBody>
          <a:bodyPr anchor="ctr">
            <a:noAutofit/>
          </a:bodyPr>
          <a:lstStyle/>
          <a:p>
            <a:pPr marL="0" indent="0">
              <a:buNone/>
            </a:pPr>
            <a:r>
              <a:rPr lang="en-US" sz="1600" b="1" dirty="0">
                <a:solidFill>
                  <a:srgbClr val="002D73"/>
                </a:solidFill>
              </a:rPr>
              <a:t>AU Benefits</a:t>
            </a:r>
            <a:r>
              <a:rPr lang="en-US" sz="1600" dirty="0">
                <a:solidFill>
                  <a:srgbClr val="002D73"/>
                </a:solidFill>
              </a:rPr>
              <a:t>:</a:t>
            </a:r>
          </a:p>
          <a:p>
            <a:r>
              <a:rPr lang="en-US" sz="1600" dirty="0">
                <a:solidFill>
                  <a:srgbClr val="002D73"/>
                </a:solidFill>
              </a:rPr>
              <a:t>Make their expectations clear to Dealers</a:t>
            </a:r>
          </a:p>
          <a:p>
            <a:pPr lvl="1"/>
            <a:r>
              <a:rPr lang="en-US" sz="1600" dirty="0">
                <a:solidFill>
                  <a:srgbClr val="002D73"/>
                </a:solidFill>
              </a:rPr>
              <a:t>What is being done, where is the work being performed, when (regular business hours, nights, weekends, etc.) will the work need to occur.</a:t>
            </a:r>
          </a:p>
          <a:p>
            <a:r>
              <a:rPr lang="en-US" sz="1600" dirty="0">
                <a:solidFill>
                  <a:srgbClr val="002D73"/>
                </a:solidFill>
              </a:rPr>
              <a:t>Obtain a consensus from the Dealers to ensure projects are quoted similarly</a:t>
            </a:r>
          </a:p>
          <a:p>
            <a:pPr lvl="1"/>
            <a:r>
              <a:rPr lang="en-US" sz="1600" dirty="0">
                <a:solidFill>
                  <a:srgbClr val="002D73"/>
                </a:solidFill>
              </a:rPr>
              <a:t>What materials? extra stock, samples needed, cove base required, EO4 flooring and if Dealer should quote as specified or equivalent. </a:t>
            </a:r>
          </a:p>
          <a:p>
            <a:pPr marL="0" indent="0">
              <a:buNone/>
            </a:pPr>
            <a:r>
              <a:rPr lang="en-US" sz="1600" b="1" dirty="0">
                <a:solidFill>
                  <a:srgbClr val="002D73"/>
                </a:solidFill>
              </a:rPr>
              <a:t>Dealer Benefits:</a:t>
            </a:r>
          </a:p>
          <a:p>
            <a:r>
              <a:rPr lang="en-US" sz="1600" dirty="0">
                <a:solidFill>
                  <a:srgbClr val="002D73"/>
                </a:solidFill>
              </a:rPr>
              <a:t>Understand the layout and site access restrictions – will furniture moving be required?</a:t>
            </a:r>
          </a:p>
          <a:p>
            <a:r>
              <a:rPr lang="en-US" sz="1600" dirty="0">
                <a:solidFill>
                  <a:srgbClr val="002D73"/>
                </a:solidFill>
              </a:rPr>
              <a:t>Obtain proper measurements for quoting </a:t>
            </a:r>
          </a:p>
          <a:p>
            <a:r>
              <a:rPr lang="en-US" sz="1600" dirty="0">
                <a:solidFill>
                  <a:srgbClr val="002D73"/>
                </a:solidFill>
              </a:rPr>
              <a:t>Identify the flooring being removed and any disposal requirements any floor preparation (when applicable)</a:t>
            </a:r>
          </a:p>
          <a:p>
            <a:pPr marL="400050" lvl="1" indent="0">
              <a:buNone/>
            </a:pPr>
            <a:r>
              <a:rPr lang="en-US" sz="1400" dirty="0">
                <a:solidFill>
                  <a:srgbClr val="002D73"/>
                </a:solidFill>
              </a:rPr>
              <a:t>All of these are labor costs and have a Not to Exceed Price  (square yard, square foot or linear foot) on Contractors’ Price List.</a:t>
            </a:r>
            <a:endParaRPr lang="en-US" sz="4800" dirty="0">
              <a:solidFill>
                <a:srgbClr val="002D73"/>
              </a:solidFill>
            </a:endParaRPr>
          </a:p>
        </p:txBody>
      </p:sp>
      <p:sp>
        <p:nvSpPr>
          <p:cNvPr id="4" name="Slide Number Placeholder 3">
            <a:extLst>
              <a:ext uri="{FF2B5EF4-FFF2-40B4-BE49-F238E27FC236}">
                <a16:creationId xmlns:a16="http://schemas.microsoft.com/office/drawing/2014/main" id="{3B4B4BD6-A990-4F7B-A5BA-58AA5CDF6D54}"/>
              </a:ext>
            </a:extLst>
          </p:cNvPr>
          <p:cNvSpPr>
            <a:spLocks noGrp="1"/>
          </p:cNvSpPr>
          <p:nvPr>
            <p:ph type="sldNum" sz="quarter" idx="12"/>
          </p:nvPr>
        </p:nvSpPr>
        <p:spPr/>
        <p:txBody>
          <a:bodyPr/>
          <a:lstStyle/>
          <a:p>
            <a:fld id="{A7754AA7-8025-408E-B296-E2B43FE08638}" type="slidenum">
              <a:rPr lang="en-US" smtClean="0"/>
              <a:t>17</a:t>
            </a:fld>
            <a:endParaRPr lang="en-US" dirty="0"/>
          </a:p>
        </p:txBody>
      </p:sp>
    </p:spTree>
    <p:extLst>
      <p:ext uri="{BB962C8B-B14F-4D97-AF65-F5344CB8AC3E}">
        <p14:creationId xmlns:p14="http://schemas.microsoft.com/office/powerpoint/2010/main" val="3719782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B005B-7692-4FCC-B108-45D1795A9C24}"/>
              </a:ext>
            </a:extLst>
          </p:cNvPr>
          <p:cNvSpPr>
            <a:spLocks noGrp="1"/>
          </p:cNvSpPr>
          <p:nvPr>
            <p:ph type="title"/>
          </p:nvPr>
        </p:nvSpPr>
        <p:spPr>
          <a:xfrm>
            <a:off x="152400" y="361951"/>
            <a:ext cx="8229600" cy="533399"/>
          </a:xfrm>
        </p:spPr>
        <p:txBody>
          <a:bodyPr>
            <a:normAutofit/>
          </a:bodyPr>
          <a:lstStyle/>
          <a:p>
            <a:pPr algn="ctr"/>
            <a:r>
              <a:rPr lang="en-US" sz="2200" u="sng" dirty="0"/>
              <a:t>Installation Site Visit – cont’d</a:t>
            </a:r>
          </a:p>
        </p:txBody>
      </p:sp>
      <p:sp>
        <p:nvSpPr>
          <p:cNvPr id="3" name="Content Placeholder 2">
            <a:extLst>
              <a:ext uri="{FF2B5EF4-FFF2-40B4-BE49-F238E27FC236}">
                <a16:creationId xmlns:a16="http://schemas.microsoft.com/office/drawing/2014/main" id="{638E296C-DE3D-4812-8C23-212F9C6A3C80}"/>
              </a:ext>
            </a:extLst>
          </p:cNvPr>
          <p:cNvSpPr>
            <a:spLocks noGrp="1"/>
          </p:cNvSpPr>
          <p:nvPr>
            <p:ph idx="1"/>
          </p:nvPr>
        </p:nvSpPr>
        <p:spPr>
          <a:xfrm>
            <a:off x="152400" y="895350"/>
            <a:ext cx="8839200" cy="3962400"/>
          </a:xfrm>
        </p:spPr>
        <p:txBody>
          <a:bodyPr anchor="ctr">
            <a:normAutofit fontScale="25000" lnSpcReduction="20000"/>
          </a:bodyPr>
          <a:lstStyle/>
          <a:p>
            <a:pPr>
              <a:lnSpc>
                <a:spcPct val="120000"/>
              </a:lnSpc>
              <a:spcBef>
                <a:spcPts val="0"/>
              </a:spcBef>
              <a:spcAft>
                <a:spcPts val="600"/>
              </a:spcAft>
            </a:pPr>
            <a:r>
              <a:rPr lang="en-US" sz="7200" dirty="0">
                <a:solidFill>
                  <a:srgbClr val="002D73"/>
                </a:solidFill>
              </a:rPr>
              <a:t>Make sure all attendees sign-in.</a:t>
            </a:r>
          </a:p>
          <a:p>
            <a:pPr>
              <a:lnSpc>
                <a:spcPct val="120000"/>
              </a:lnSpc>
              <a:spcBef>
                <a:spcPts val="0"/>
              </a:spcBef>
              <a:spcAft>
                <a:spcPts val="600"/>
              </a:spcAft>
            </a:pPr>
            <a:r>
              <a:rPr lang="en-US" sz="7200" dirty="0">
                <a:solidFill>
                  <a:srgbClr val="002D73"/>
                </a:solidFill>
              </a:rPr>
              <a:t>If relevant questions are asked by a Dealer – during or after the Site Visit - make sure all attendees (Dealers) get the same information. This ensures all Dealers are bidding on the same requirements.</a:t>
            </a:r>
            <a:endParaRPr lang="en-US" sz="7200" strike="sngStrike" dirty="0">
              <a:solidFill>
                <a:srgbClr val="002D73"/>
              </a:solidFill>
            </a:endParaRPr>
          </a:p>
          <a:p>
            <a:pPr>
              <a:lnSpc>
                <a:spcPct val="120000"/>
              </a:lnSpc>
              <a:spcBef>
                <a:spcPts val="0"/>
              </a:spcBef>
              <a:spcAft>
                <a:spcPts val="600"/>
              </a:spcAft>
            </a:pPr>
            <a:r>
              <a:rPr lang="en-US" sz="7200" dirty="0">
                <a:solidFill>
                  <a:srgbClr val="002D73"/>
                </a:solidFill>
              </a:rPr>
              <a:t>You can use this as an opportunity to remind the Dealers to quote competitive line item pricing below the Not to Exceed Price on the Contractors’ Price Lists. This includes both material and installation costs. </a:t>
            </a:r>
          </a:p>
          <a:p>
            <a:pPr marL="0" indent="0">
              <a:buNone/>
            </a:pPr>
            <a:r>
              <a:rPr lang="en-US" sz="7200" i="1" dirty="0">
                <a:solidFill>
                  <a:srgbClr val="002D73"/>
                </a:solidFill>
              </a:rPr>
              <a:t>If installation will be performed by the AUs staff and the AU knows which flooring materials are required, the AU may contact the manufacturer directly to be quoted pricing for a direct ship. Doing so may provide cost savings due to the AU not needing the services of the Dealer. </a:t>
            </a:r>
          </a:p>
        </p:txBody>
      </p:sp>
      <p:sp>
        <p:nvSpPr>
          <p:cNvPr id="4" name="Slide Number Placeholder 3">
            <a:extLst>
              <a:ext uri="{FF2B5EF4-FFF2-40B4-BE49-F238E27FC236}">
                <a16:creationId xmlns:a16="http://schemas.microsoft.com/office/drawing/2014/main" id="{19B0B736-F62B-4848-A0B1-3927B3DBC512}"/>
              </a:ext>
            </a:extLst>
          </p:cNvPr>
          <p:cNvSpPr>
            <a:spLocks noGrp="1"/>
          </p:cNvSpPr>
          <p:nvPr>
            <p:ph type="sldNum" sz="quarter" idx="12"/>
          </p:nvPr>
        </p:nvSpPr>
        <p:spPr/>
        <p:txBody>
          <a:bodyPr/>
          <a:lstStyle/>
          <a:p>
            <a:fld id="{A7754AA7-8025-408E-B296-E2B43FE08638}" type="slidenum">
              <a:rPr lang="en-US" smtClean="0"/>
              <a:t>18</a:t>
            </a:fld>
            <a:endParaRPr lang="en-US" dirty="0"/>
          </a:p>
        </p:txBody>
      </p:sp>
    </p:spTree>
    <p:extLst>
      <p:ext uri="{BB962C8B-B14F-4D97-AF65-F5344CB8AC3E}">
        <p14:creationId xmlns:p14="http://schemas.microsoft.com/office/powerpoint/2010/main" val="2148039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8B3C6-1206-4927-865C-AA35CFBC7462}"/>
              </a:ext>
            </a:extLst>
          </p:cNvPr>
          <p:cNvSpPr>
            <a:spLocks noGrp="1"/>
          </p:cNvSpPr>
          <p:nvPr>
            <p:ph type="title"/>
          </p:nvPr>
        </p:nvSpPr>
        <p:spPr>
          <a:xfrm>
            <a:off x="152400" y="361951"/>
            <a:ext cx="8229600" cy="457199"/>
          </a:xfrm>
        </p:spPr>
        <p:txBody>
          <a:bodyPr>
            <a:normAutofit/>
          </a:bodyPr>
          <a:lstStyle/>
          <a:p>
            <a:pPr algn="ctr"/>
            <a:r>
              <a:rPr lang="en-US" sz="2200" u="sng" dirty="0"/>
              <a:t>Quote Evaluation</a:t>
            </a:r>
            <a:endParaRPr lang="en-US" sz="2200" dirty="0"/>
          </a:p>
        </p:txBody>
      </p:sp>
      <p:sp>
        <p:nvSpPr>
          <p:cNvPr id="3" name="Content Placeholder 2">
            <a:extLst>
              <a:ext uri="{FF2B5EF4-FFF2-40B4-BE49-F238E27FC236}">
                <a16:creationId xmlns:a16="http://schemas.microsoft.com/office/drawing/2014/main" id="{D7C9FD65-74C5-4CEE-B303-F56384BDC352}"/>
              </a:ext>
            </a:extLst>
          </p:cNvPr>
          <p:cNvSpPr>
            <a:spLocks noGrp="1"/>
          </p:cNvSpPr>
          <p:nvPr>
            <p:ph idx="1"/>
          </p:nvPr>
        </p:nvSpPr>
        <p:spPr>
          <a:xfrm>
            <a:off x="163286" y="854529"/>
            <a:ext cx="8229600" cy="3733799"/>
          </a:xfrm>
        </p:spPr>
        <p:txBody>
          <a:bodyPr anchor="ctr">
            <a:normAutofit/>
          </a:bodyPr>
          <a:lstStyle/>
          <a:p>
            <a:pPr marL="0" indent="0">
              <a:buNone/>
            </a:pPr>
            <a:r>
              <a:rPr lang="en-US" sz="1600" dirty="0">
                <a:solidFill>
                  <a:srgbClr val="002D73"/>
                </a:solidFill>
              </a:rPr>
              <a:t>Since Dealers are quoting the same materials and the same scope of work for installation, the quotes should contain the same line item material and installation line items. The only difference should be the unit prices each Dealer quotes.</a:t>
            </a:r>
          </a:p>
          <a:p>
            <a:pPr marL="0" indent="0">
              <a:buNone/>
            </a:pPr>
            <a:endParaRPr lang="en-US" sz="600" dirty="0">
              <a:solidFill>
                <a:srgbClr val="1F3261"/>
              </a:solidFill>
            </a:endParaRPr>
          </a:p>
          <a:p>
            <a:pPr marL="0" indent="0">
              <a:lnSpc>
                <a:spcPct val="110000"/>
              </a:lnSpc>
              <a:buNone/>
            </a:pPr>
            <a:r>
              <a:rPr lang="en-US" sz="1600" dirty="0">
                <a:solidFill>
                  <a:srgbClr val="1F3261"/>
                </a:solidFill>
              </a:rPr>
              <a:t>Material</a:t>
            </a:r>
            <a:r>
              <a:rPr lang="en-US" sz="1600" dirty="0">
                <a:solidFill>
                  <a:srgbClr val="002D73"/>
                </a:solidFill>
              </a:rPr>
              <a:t> prices are straight forward, you should be quoted a price per Unit (square yard square foot, etc.) indicated on the Price List.  Prices must be equal to or less than the Not to Exceed Price on the Price List. Larger projects typically garner lower per square yard or foot prices. </a:t>
            </a:r>
          </a:p>
          <a:p>
            <a:pPr marL="0" indent="0">
              <a:lnSpc>
                <a:spcPct val="110000"/>
              </a:lnSpc>
              <a:buNone/>
            </a:pPr>
            <a:endParaRPr lang="en-US" sz="600" dirty="0">
              <a:solidFill>
                <a:srgbClr val="002D73"/>
              </a:solidFill>
            </a:endParaRPr>
          </a:p>
          <a:p>
            <a:pPr marL="0" indent="0">
              <a:lnSpc>
                <a:spcPct val="110000"/>
              </a:lnSpc>
              <a:buNone/>
            </a:pPr>
            <a:r>
              <a:rPr lang="en-US" sz="1600" i="1" dirty="0">
                <a:solidFill>
                  <a:srgbClr val="002D73"/>
                </a:solidFill>
              </a:rPr>
              <a:t>Dealers earn a commission on the final sale price of the flooring material from the Contractors so there is a profit margin for the Dealer to supply the material to the AU. </a:t>
            </a:r>
          </a:p>
          <a:p>
            <a:pPr marL="0" indent="0">
              <a:lnSpc>
                <a:spcPct val="110000"/>
              </a:lnSpc>
              <a:buNone/>
            </a:pPr>
            <a:r>
              <a:rPr lang="en-US" sz="1600" dirty="0">
                <a:solidFill>
                  <a:srgbClr val="002D73"/>
                </a:solidFill>
              </a:rPr>
              <a:t>AUs are encouraged to seek lower material prices from Dealers.</a:t>
            </a:r>
          </a:p>
          <a:p>
            <a:pPr marL="0" indent="0">
              <a:lnSpc>
                <a:spcPct val="110000"/>
              </a:lnSpc>
              <a:buNone/>
            </a:pPr>
            <a:endParaRPr lang="en-US" sz="600" dirty="0">
              <a:solidFill>
                <a:srgbClr val="1F3261"/>
              </a:solidFill>
            </a:endParaRPr>
          </a:p>
          <a:p>
            <a:pPr marL="0" indent="0">
              <a:lnSpc>
                <a:spcPct val="110000"/>
              </a:lnSpc>
              <a:buNone/>
            </a:pPr>
            <a:r>
              <a:rPr lang="en-US" sz="1600" b="1" dirty="0">
                <a:solidFill>
                  <a:srgbClr val="002D73"/>
                </a:solidFill>
              </a:rPr>
              <a:t>The prices on the Price List are Not to Exceed Price. Quotes should be far less.</a:t>
            </a:r>
          </a:p>
        </p:txBody>
      </p:sp>
      <p:sp>
        <p:nvSpPr>
          <p:cNvPr id="4" name="Slide Number Placeholder 3">
            <a:extLst>
              <a:ext uri="{FF2B5EF4-FFF2-40B4-BE49-F238E27FC236}">
                <a16:creationId xmlns:a16="http://schemas.microsoft.com/office/drawing/2014/main" id="{2D70A831-D329-41B0-B051-A037E4DF8AE3}"/>
              </a:ext>
            </a:extLst>
          </p:cNvPr>
          <p:cNvSpPr>
            <a:spLocks noGrp="1"/>
          </p:cNvSpPr>
          <p:nvPr>
            <p:ph type="sldNum" sz="quarter" idx="12"/>
          </p:nvPr>
        </p:nvSpPr>
        <p:spPr/>
        <p:txBody>
          <a:bodyPr/>
          <a:lstStyle/>
          <a:p>
            <a:fld id="{A7754AA7-8025-408E-B296-E2B43FE08638}" type="slidenum">
              <a:rPr lang="en-US" smtClean="0"/>
              <a:t>19</a:t>
            </a:fld>
            <a:endParaRPr lang="en-US" dirty="0"/>
          </a:p>
        </p:txBody>
      </p:sp>
    </p:spTree>
    <p:extLst>
      <p:ext uri="{BB962C8B-B14F-4D97-AF65-F5344CB8AC3E}">
        <p14:creationId xmlns:p14="http://schemas.microsoft.com/office/powerpoint/2010/main" val="1644469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61951"/>
            <a:ext cx="8229600" cy="533399"/>
          </a:xfrm>
        </p:spPr>
        <p:txBody>
          <a:bodyPr>
            <a:normAutofit/>
          </a:bodyPr>
          <a:lstStyle/>
          <a:p>
            <a:pPr algn="ctr"/>
            <a:r>
              <a:rPr lang="en-US" sz="2400" u="sng" dirty="0"/>
              <a:t>Procurement Services Contact Information</a:t>
            </a:r>
          </a:p>
        </p:txBody>
      </p:sp>
      <p:sp>
        <p:nvSpPr>
          <p:cNvPr id="3" name="Content Placeholder 2"/>
          <p:cNvSpPr>
            <a:spLocks noGrp="1"/>
          </p:cNvSpPr>
          <p:nvPr>
            <p:ph idx="1"/>
          </p:nvPr>
        </p:nvSpPr>
        <p:spPr>
          <a:xfrm>
            <a:off x="160564" y="819151"/>
            <a:ext cx="8831036" cy="3505200"/>
          </a:xfrm>
        </p:spPr>
        <p:txBody>
          <a:bodyPr anchor="ctr">
            <a:normAutofit/>
          </a:bodyPr>
          <a:lstStyle/>
          <a:p>
            <a:pPr marL="0" indent="0">
              <a:buNone/>
            </a:pPr>
            <a:r>
              <a:rPr lang="en-US" sz="1800" dirty="0">
                <a:solidFill>
                  <a:schemeClr val="accent5"/>
                </a:solidFill>
              </a:rPr>
              <a:t>Contract Management Specialist:</a:t>
            </a:r>
          </a:p>
          <a:p>
            <a:pPr lvl="1"/>
            <a:r>
              <a:rPr lang="en-US" dirty="0">
                <a:solidFill>
                  <a:schemeClr val="accent5"/>
                </a:solidFill>
              </a:rPr>
              <a:t>Dana Ferris, </a:t>
            </a:r>
            <a:r>
              <a:rPr lang="en-US" u="sng" dirty="0">
                <a:solidFill>
                  <a:srgbClr val="FF0000"/>
                </a:solidFill>
                <a:hlinkClick r:id="rId3"/>
              </a:rPr>
              <a:t>dana.ferris@ogs.ny.gov</a:t>
            </a:r>
            <a:r>
              <a:rPr lang="en-US" dirty="0">
                <a:solidFill>
                  <a:schemeClr val="accent5"/>
                </a:solidFill>
              </a:rPr>
              <a:t>, 518-474-3382</a:t>
            </a:r>
          </a:p>
          <a:p>
            <a:endParaRPr lang="en-US" sz="1800" dirty="0">
              <a:solidFill>
                <a:schemeClr val="accent5"/>
              </a:solidFill>
            </a:endParaRPr>
          </a:p>
          <a:p>
            <a:pPr marL="0" indent="0">
              <a:buNone/>
            </a:pPr>
            <a:r>
              <a:rPr lang="en-US" sz="1800" dirty="0">
                <a:solidFill>
                  <a:schemeClr val="accent5"/>
                </a:solidFill>
              </a:rPr>
              <a:t>Contract Management Specialist 2:</a:t>
            </a:r>
          </a:p>
          <a:p>
            <a:pPr lvl="1"/>
            <a:r>
              <a:rPr lang="en-US" dirty="0">
                <a:solidFill>
                  <a:schemeClr val="accent5"/>
                </a:solidFill>
              </a:rPr>
              <a:t>Ruth K. Quezada, </a:t>
            </a:r>
            <a:r>
              <a:rPr lang="en-US" dirty="0">
                <a:solidFill>
                  <a:schemeClr val="accent5"/>
                </a:solidFill>
                <a:hlinkClick r:id="rId4"/>
              </a:rPr>
              <a:t>ruth.quezada@ogs.ny.gov</a:t>
            </a:r>
            <a:r>
              <a:rPr lang="en-US" dirty="0">
                <a:solidFill>
                  <a:schemeClr val="accent5"/>
                </a:solidFill>
              </a:rPr>
              <a:t>, 518-473-2801</a:t>
            </a:r>
          </a:p>
          <a:p>
            <a:pPr marL="400050" lvl="1" indent="-128588" algn="ctr">
              <a:buNone/>
            </a:pPr>
            <a:endParaRPr lang="en-US" dirty="0">
              <a:solidFill>
                <a:schemeClr val="accent5"/>
              </a:solidFill>
            </a:endParaRPr>
          </a:p>
          <a:p>
            <a:pPr marL="400050" lvl="1" indent="-128588">
              <a:buNone/>
            </a:pPr>
            <a:r>
              <a:rPr lang="en-US" dirty="0">
                <a:solidFill>
                  <a:srgbClr val="FF0000"/>
                </a:solidFill>
              </a:rPr>
              <a:t>Questions regarding the contract should be submitted to the above contacts.</a:t>
            </a:r>
          </a:p>
        </p:txBody>
      </p:sp>
      <p:sp>
        <p:nvSpPr>
          <p:cNvPr id="4" name="Slide Number Placeholder 3"/>
          <p:cNvSpPr>
            <a:spLocks noGrp="1"/>
          </p:cNvSpPr>
          <p:nvPr>
            <p:ph type="sldNum" sz="quarter" idx="12"/>
          </p:nvPr>
        </p:nvSpPr>
        <p:spPr/>
        <p:txBody>
          <a:bodyPr/>
          <a:lstStyle/>
          <a:p>
            <a:fld id="{A7754AA7-8025-408E-B296-E2B43FE08638}" type="slidenum">
              <a:rPr lang="en-US" smtClean="0"/>
              <a:t>2</a:t>
            </a:fld>
            <a:endParaRPr lang="en-US" dirty="0"/>
          </a:p>
        </p:txBody>
      </p:sp>
    </p:spTree>
    <p:extLst>
      <p:ext uri="{BB962C8B-B14F-4D97-AF65-F5344CB8AC3E}">
        <p14:creationId xmlns:p14="http://schemas.microsoft.com/office/powerpoint/2010/main" val="3606386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BA2C8-7724-4CAA-AD73-069D82EC4993}"/>
              </a:ext>
            </a:extLst>
          </p:cNvPr>
          <p:cNvSpPr>
            <a:spLocks noGrp="1"/>
          </p:cNvSpPr>
          <p:nvPr>
            <p:ph type="title"/>
          </p:nvPr>
        </p:nvSpPr>
        <p:spPr>
          <a:xfrm>
            <a:off x="152400" y="361951"/>
            <a:ext cx="8229600" cy="685799"/>
          </a:xfrm>
        </p:spPr>
        <p:txBody>
          <a:bodyPr>
            <a:normAutofit/>
          </a:bodyPr>
          <a:lstStyle/>
          <a:p>
            <a:pPr algn="ctr"/>
            <a:r>
              <a:rPr lang="en-US" sz="2200" u="sng" dirty="0"/>
              <a:t>Quote Evaluation – cont’d</a:t>
            </a:r>
          </a:p>
        </p:txBody>
      </p:sp>
      <p:sp>
        <p:nvSpPr>
          <p:cNvPr id="3" name="Content Placeholder 2">
            <a:extLst>
              <a:ext uri="{FF2B5EF4-FFF2-40B4-BE49-F238E27FC236}">
                <a16:creationId xmlns:a16="http://schemas.microsoft.com/office/drawing/2014/main" id="{E0690CFF-7728-451C-BD09-F62F4A40FAC3}"/>
              </a:ext>
            </a:extLst>
          </p:cNvPr>
          <p:cNvSpPr>
            <a:spLocks noGrp="1"/>
          </p:cNvSpPr>
          <p:nvPr>
            <p:ph idx="1"/>
          </p:nvPr>
        </p:nvSpPr>
        <p:spPr>
          <a:xfrm>
            <a:off x="152400" y="971550"/>
            <a:ext cx="8686800" cy="3962400"/>
          </a:xfrm>
        </p:spPr>
        <p:txBody>
          <a:bodyPr>
            <a:normAutofit/>
          </a:bodyPr>
          <a:lstStyle/>
          <a:p>
            <a:pPr marL="0" indent="0">
              <a:buNone/>
            </a:pPr>
            <a:r>
              <a:rPr lang="en-US" sz="1600" dirty="0">
                <a:solidFill>
                  <a:srgbClr val="002D73"/>
                </a:solidFill>
              </a:rPr>
              <a:t>Prices quoted for installation (Labor) are quoted in square yard (SY) or square foot (SF) or by linear foot (LF).</a:t>
            </a:r>
          </a:p>
          <a:p>
            <a:pPr marL="0" indent="0">
              <a:buNone/>
            </a:pPr>
            <a:endParaRPr lang="en-US" sz="600" dirty="0">
              <a:solidFill>
                <a:srgbClr val="002D73"/>
              </a:solidFill>
            </a:endParaRPr>
          </a:p>
          <a:p>
            <a:pPr marL="0" indent="0">
              <a:buNone/>
            </a:pPr>
            <a:r>
              <a:rPr lang="en-US" sz="1600" dirty="0">
                <a:solidFill>
                  <a:srgbClr val="002D73"/>
                </a:solidFill>
              </a:rPr>
              <a:t>To evaluate if the prices quoted in SY, SF or LF are reasonable, you can compare the total installation price quoted (#1) from your quote (includes labor, profit and overhead) to the result of the total number of labor hours proposed multiplied by the prevailing wage rate including supplemental rate (Labor only) (#2).</a:t>
            </a:r>
          </a:p>
          <a:p>
            <a:pPr marL="0" indent="0">
              <a:buNone/>
            </a:pPr>
            <a:r>
              <a:rPr lang="en-US" sz="800" dirty="0">
                <a:solidFill>
                  <a:srgbClr val="002D73"/>
                </a:solidFill>
              </a:rPr>
              <a:t> </a:t>
            </a:r>
          </a:p>
          <a:p>
            <a:pPr marL="0" indent="0">
              <a:buNone/>
            </a:pPr>
            <a:r>
              <a:rPr lang="en-US" sz="1600" dirty="0">
                <a:solidFill>
                  <a:srgbClr val="002D73"/>
                </a:solidFill>
              </a:rPr>
              <a:t>The prevailing wage and supplemental benefit rates times the number of labor hours result (#2) will be less than the installation cost quoted (#1). </a:t>
            </a:r>
            <a:r>
              <a:rPr lang="en-US" sz="1600" u="sng" dirty="0">
                <a:solidFill>
                  <a:srgbClr val="002D73"/>
                </a:solidFill>
              </a:rPr>
              <a:t>The difference is the Dealer profit and overhead (#3).</a:t>
            </a:r>
            <a:r>
              <a:rPr lang="en-US" sz="1600" dirty="0">
                <a:solidFill>
                  <a:srgbClr val="002D73"/>
                </a:solidFill>
              </a:rPr>
              <a:t> </a:t>
            </a:r>
            <a:r>
              <a:rPr lang="en-US" sz="1600" u="sng" dirty="0">
                <a:solidFill>
                  <a:srgbClr val="002D73"/>
                </a:solidFill>
              </a:rPr>
              <a:t>To determine the percent of profit and overhead, take Proposed Dealer quote - proposed labor cost / proposed dealer quote = markup X 100 = % markup (#4).</a:t>
            </a:r>
          </a:p>
          <a:p>
            <a:pPr marL="0" indent="0">
              <a:buNone/>
            </a:pPr>
            <a:endParaRPr lang="en-US" sz="600" u="sng" dirty="0">
              <a:solidFill>
                <a:srgbClr val="002D73"/>
              </a:solidFill>
            </a:endParaRPr>
          </a:p>
          <a:p>
            <a:pPr marL="0" indent="0">
              <a:buNone/>
            </a:pPr>
            <a:r>
              <a:rPr lang="en-US" sz="1600" dirty="0">
                <a:solidFill>
                  <a:srgbClr val="002D73"/>
                </a:solidFill>
              </a:rPr>
              <a:t>Does the difference, Dealer profit and overhead, seem reasonable? An example will be provided later in the presentation (Slide 26).  </a:t>
            </a:r>
          </a:p>
        </p:txBody>
      </p:sp>
      <p:sp>
        <p:nvSpPr>
          <p:cNvPr id="4" name="Slide Number Placeholder 3">
            <a:extLst>
              <a:ext uri="{FF2B5EF4-FFF2-40B4-BE49-F238E27FC236}">
                <a16:creationId xmlns:a16="http://schemas.microsoft.com/office/drawing/2014/main" id="{918A5727-BA02-4FBF-B07B-D418428B2F69}"/>
              </a:ext>
            </a:extLst>
          </p:cNvPr>
          <p:cNvSpPr>
            <a:spLocks noGrp="1"/>
          </p:cNvSpPr>
          <p:nvPr>
            <p:ph type="sldNum" sz="quarter" idx="12"/>
          </p:nvPr>
        </p:nvSpPr>
        <p:spPr/>
        <p:txBody>
          <a:bodyPr/>
          <a:lstStyle/>
          <a:p>
            <a:fld id="{A7754AA7-8025-408E-B296-E2B43FE08638}" type="slidenum">
              <a:rPr lang="en-US" smtClean="0"/>
              <a:t>20</a:t>
            </a:fld>
            <a:endParaRPr lang="en-US" dirty="0"/>
          </a:p>
        </p:txBody>
      </p:sp>
    </p:spTree>
    <p:extLst>
      <p:ext uri="{BB962C8B-B14F-4D97-AF65-F5344CB8AC3E}">
        <p14:creationId xmlns:p14="http://schemas.microsoft.com/office/powerpoint/2010/main" val="1250845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F8217-898E-41E7-AAFF-24F6DA093E14}"/>
              </a:ext>
            </a:extLst>
          </p:cNvPr>
          <p:cNvSpPr>
            <a:spLocks noGrp="1"/>
          </p:cNvSpPr>
          <p:nvPr>
            <p:ph type="title"/>
          </p:nvPr>
        </p:nvSpPr>
        <p:spPr>
          <a:xfrm>
            <a:off x="152400" y="361951"/>
            <a:ext cx="8229600" cy="533399"/>
          </a:xfrm>
        </p:spPr>
        <p:txBody>
          <a:bodyPr>
            <a:normAutofit/>
          </a:bodyPr>
          <a:lstStyle/>
          <a:p>
            <a:pPr algn="ctr"/>
            <a:r>
              <a:rPr lang="en-US" sz="2200" u="sng" dirty="0"/>
              <a:t>Quote Evaluation Recap</a:t>
            </a:r>
            <a:endParaRPr lang="en-US" sz="2200" dirty="0"/>
          </a:p>
        </p:txBody>
      </p:sp>
      <p:sp>
        <p:nvSpPr>
          <p:cNvPr id="3" name="Content Placeholder 2">
            <a:extLst>
              <a:ext uri="{FF2B5EF4-FFF2-40B4-BE49-F238E27FC236}">
                <a16:creationId xmlns:a16="http://schemas.microsoft.com/office/drawing/2014/main" id="{9D54D850-F6F6-46A3-89FA-E1C7CCA06AE2}"/>
              </a:ext>
            </a:extLst>
          </p:cNvPr>
          <p:cNvSpPr>
            <a:spLocks noGrp="1"/>
          </p:cNvSpPr>
          <p:nvPr>
            <p:ph idx="1"/>
          </p:nvPr>
        </p:nvSpPr>
        <p:spPr>
          <a:xfrm>
            <a:off x="160564" y="971550"/>
            <a:ext cx="8229600" cy="3616665"/>
          </a:xfrm>
        </p:spPr>
        <p:txBody>
          <a:bodyPr anchor="ctr">
            <a:noAutofit/>
          </a:bodyPr>
          <a:lstStyle/>
          <a:p>
            <a:pPr marL="0" indent="0">
              <a:buNone/>
            </a:pPr>
            <a:r>
              <a:rPr lang="en-US" sz="1800" dirty="0">
                <a:solidFill>
                  <a:srgbClr val="1F3261"/>
                </a:solidFill>
              </a:rPr>
              <a:t>Additional things to consider in the evaluation:</a:t>
            </a:r>
          </a:p>
          <a:p>
            <a:pPr marL="0" indent="0">
              <a:buNone/>
            </a:pPr>
            <a:endParaRPr lang="en-US" sz="1000" dirty="0">
              <a:solidFill>
                <a:srgbClr val="1F3261"/>
              </a:solidFill>
            </a:endParaRPr>
          </a:p>
          <a:p>
            <a:pPr>
              <a:spcBef>
                <a:spcPts val="0"/>
              </a:spcBef>
              <a:spcAft>
                <a:spcPts val="600"/>
              </a:spcAft>
            </a:pPr>
            <a:r>
              <a:rPr lang="en-US" sz="1800" dirty="0">
                <a:solidFill>
                  <a:srgbClr val="1F3261"/>
                </a:solidFill>
              </a:rPr>
              <a:t>As mentioned previously Dealers earn a commission on the sale price of the flooring material from the Contractor. </a:t>
            </a:r>
          </a:p>
          <a:p>
            <a:pPr>
              <a:spcBef>
                <a:spcPts val="0"/>
              </a:spcBef>
              <a:spcAft>
                <a:spcPts val="600"/>
              </a:spcAft>
            </a:pPr>
            <a:r>
              <a:rPr lang="en-US" sz="1800" dirty="0">
                <a:solidFill>
                  <a:srgbClr val="1F3261"/>
                </a:solidFill>
              </a:rPr>
              <a:t>Commercial flooring installation profit and overhead margins are typically over 20%. Smaller projects have higher Dealer profit and overhead margins. Larger projects have lower profit and overhead margins.</a:t>
            </a:r>
          </a:p>
          <a:p>
            <a:pPr>
              <a:spcBef>
                <a:spcPts val="0"/>
              </a:spcBef>
              <a:spcAft>
                <a:spcPts val="600"/>
              </a:spcAft>
            </a:pPr>
            <a:r>
              <a:rPr lang="en-US" sz="1800" dirty="0">
                <a:solidFill>
                  <a:srgbClr val="1F3261"/>
                </a:solidFill>
              </a:rPr>
              <a:t>Only by creating competition can you get the most competitive prices.</a:t>
            </a:r>
          </a:p>
          <a:p>
            <a:pPr>
              <a:spcBef>
                <a:spcPts val="0"/>
              </a:spcBef>
              <a:spcAft>
                <a:spcPts val="600"/>
              </a:spcAft>
            </a:pPr>
            <a:r>
              <a:rPr lang="en-US" sz="1800" dirty="0">
                <a:solidFill>
                  <a:srgbClr val="1F3261"/>
                </a:solidFill>
              </a:rPr>
              <a:t>It is acceptable to ask for a best and final offer.          </a:t>
            </a:r>
          </a:p>
          <a:p>
            <a:r>
              <a:rPr lang="en-US" sz="1800" dirty="0">
                <a:solidFill>
                  <a:srgbClr val="1F3261"/>
                </a:solidFill>
              </a:rPr>
              <a:t>The goal is to get the most competitive price for your project while allowing a fair profit for the Dealer. </a:t>
            </a:r>
          </a:p>
        </p:txBody>
      </p:sp>
      <p:sp>
        <p:nvSpPr>
          <p:cNvPr id="4" name="Slide Number Placeholder 3">
            <a:extLst>
              <a:ext uri="{FF2B5EF4-FFF2-40B4-BE49-F238E27FC236}">
                <a16:creationId xmlns:a16="http://schemas.microsoft.com/office/drawing/2014/main" id="{6CECAD4C-1758-4794-B9B6-FB8242F073A7}"/>
              </a:ext>
            </a:extLst>
          </p:cNvPr>
          <p:cNvSpPr>
            <a:spLocks noGrp="1"/>
          </p:cNvSpPr>
          <p:nvPr>
            <p:ph type="sldNum" sz="quarter" idx="12"/>
          </p:nvPr>
        </p:nvSpPr>
        <p:spPr/>
        <p:txBody>
          <a:bodyPr/>
          <a:lstStyle/>
          <a:p>
            <a:fld id="{A7754AA7-8025-408E-B296-E2B43FE08638}" type="slidenum">
              <a:rPr lang="en-US" smtClean="0"/>
              <a:t>21</a:t>
            </a:fld>
            <a:endParaRPr lang="en-US" dirty="0"/>
          </a:p>
        </p:txBody>
      </p:sp>
    </p:spTree>
    <p:extLst>
      <p:ext uri="{BB962C8B-B14F-4D97-AF65-F5344CB8AC3E}">
        <p14:creationId xmlns:p14="http://schemas.microsoft.com/office/powerpoint/2010/main" val="28266673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61951"/>
            <a:ext cx="8229600" cy="685800"/>
          </a:xfrm>
        </p:spPr>
        <p:txBody>
          <a:bodyPr>
            <a:normAutofit/>
          </a:bodyPr>
          <a:lstStyle/>
          <a:p>
            <a:pPr algn="ctr"/>
            <a:r>
              <a:rPr lang="en-US" sz="2200" u="sng" dirty="0"/>
              <a:t>Awarding the Project</a:t>
            </a:r>
          </a:p>
        </p:txBody>
      </p:sp>
      <p:sp>
        <p:nvSpPr>
          <p:cNvPr id="3" name="Content Placeholder 2"/>
          <p:cNvSpPr>
            <a:spLocks noGrp="1"/>
          </p:cNvSpPr>
          <p:nvPr>
            <p:ph idx="1"/>
          </p:nvPr>
        </p:nvSpPr>
        <p:spPr>
          <a:xfrm>
            <a:off x="152400" y="895350"/>
            <a:ext cx="8229600" cy="3733800"/>
          </a:xfrm>
        </p:spPr>
        <p:txBody>
          <a:bodyPr anchor="ctr">
            <a:noAutofit/>
          </a:bodyPr>
          <a:lstStyle/>
          <a:p>
            <a:pPr marL="0" indent="0">
              <a:buNone/>
            </a:pPr>
            <a:r>
              <a:rPr lang="en-US" sz="1800" dirty="0">
                <a:solidFill>
                  <a:srgbClr val="002D73"/>
                </a:solidFill>
              </a:rPr>
              <a:t>Once the AU has completed the evaluations, it is time to award the project. </a:t>
            </a:r>
          </a:p>
          <a:p>
            <a:pPr marL="0" indent="0">
              <a:buNone/>
            </a:pPr>
            <a:endParaRPr lang="en-US" sz="1800" dirty="0">
              <a:solidFill>
                <a:srgbClr val="002D73"/>
              </a:solidFill>
            </a:endParaRPr>
          </a:p>
          <a:p>
            <a:r>
              <a:rPr lang="en-US" sz="1800" dirty="0">
                <a:solidFill>
                  <a:srgbClr val="002D73"/>
                </a:solidFill>
              </a:rPr>
              <a:t>Identified low bidder</a:t>
            </a:r>
          </a:p>
          <a:p>
            <a:r>
              <a:rPr lang="en-US" sz="1800" dirty="0">
                <a:solidFill>
                  <a:srgbClr val="002D73"/>
                </a:solidFill>
              </a:rPr>
              <a:t>Resolved any questions about the quote</a:t>
            </a:r>
          </a:p>
          <a:p>
            <a:r>
              <a:rPr lang="en-US" sz="1800" dirty="0">
                <a:solidFill>
                  <a:srgbClr val="002D73"/>
                </a:solidFill>
              </a:rPr>
              <a:t>Deemed the pricing as reasonable</a:t>
            </a:r>
          </a:p>
          <a:p>
            <a:pPr marL="0" indent="0">
              <a:buNone/>
            </a:pPr>
            <a:endParaRPr lang="en-US" sz="1800" dirty="0">
              <a:solidFill>
                <a:srgbClr val="002D73"/>
              </a:solidFill>
            </a:endParaRPr>
          </a:p>
          <a:p>
            <a:pPr marL="0" indent="0">
              <a:buNone/>
            </a:pPr>
            <a:r>
              <a:rPr lang="en-US" sz="1800" dirty="0">
                <a:solidFill>
                  <a:srgbClr val="002D73"/>
                </a:solidFill>
              </a:rPr>
              <a:t>The AU should issue a purchase order to the Dealer so the materials can be ordered and the installation can be scheduled.</a:t>
            </a:r>
            <a:endParaRPr lang="en-US" sz="1600" dirty="0">
              <a:solidFill>
                <a:srgbClr val="002D73"/>
              </a:solidFill>
            </a:endParaRPr>
          </a:p>
        </p:txBody>
      </p:sp>
      <p:sp>
        <p:nvSpPr>
          <p:cNvPr id="4" name="Slide Number Placeholder 3"/>
          <p:cNvSpPr>
            <a:spLocks noGrp="1"/>
          </p:cNvSpPr>
          <p:nvPr>
            <p:ph type="sldNum" sz="quarter" idx="12"/>
          </p:nvPr>
        </p:nvSpPr>
        <p:spPr/>
        <p:txBody>
          <a:bodyPr/>
          <a:lstStyle/>
          <a:p>
            <a:fld id="{A7754AA7-8025-408E-B296-E2B43FE08638}" type="slidenum">
              <a:rPr lang="en-US" smtClean="0"/>
              <a:t>22</a:t>
            </a:fld>
            <a:endParaRPr lang="en-US" dirty="0"/>
          </a:p>
        </p:txBody>
      </p:sp>
    </p:spTree>
    <p:extLst>
      <p:ext uri="{BB962C8B-B14F-4D97-AF65-F5344CB8AC3E}">
        <p14:creationId xmlns:p14="http://schemas.microsoft.com/office/powerpoint/2010/main" val="2490533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6C28F-45ED-4A66-B331-90286F18FEFB}"/>
              </a:ext>
            </a:extLst>
          </p:cNvPr>
          <p:cNvSpPr>
            <a:spLocks noGrp="1"/>
          </p:cNvSpPr>
          <p:nvPr>
            <p:ph type="title"/>
          </p:nvPr>
        </p:nvSpPr>
        <p:spPr>
          <a:xfrm>
            <a:off x="152400" y="361951"/>
            <a:ext cx="8229600" cy="533399"/>
          </a:xfrm>
        </p:spPr>
        <p:txBody>
          <a:bodyPr>
            <a:normAutofit/>
          </a:bodyPr>
          <a:lstStyle/>
          <a:p>
            <a:pPr algn="ctr"/>
            <a:r>
              <a:rPr lang="en-US" sz="2200" u="sng" dirty="0"/>
              <a:t>Project Monitoring</a:t>
            </a:r>
          </a:p>
        </p:txBody>
      </p:sp>
      <p:sp>
        <p:nvSpPr>
          <p:cNvPr id="3" name="Content Placeholder 2">
            <a:extLst>
              <a:ext uri="{FF2B5EF4-FFF2-40B4-BE49-F238E27FC236}">
                <a16:creationId xmlns:a16="http://schemas.microsoft.com/office/drawing/2014/main" id="{A1C2FFC2-181C-4B11-A858-93BD97BFE15E}"/>
              </a:ext>
            </a:extLst>
          </p:cNvPr>
          <p:cNvSpPr>
            <a:spLocks noGrp="1"/>
          </p:cNvSpPr>
          <p:nvPr>
            <p:ph idx="1"/>
          </p:nvPr>
        </p:nvSpPr>
        <p:spPr>
          <a:xfrm>
            <a:off x="160564" y="895350"/>
            <a:ext cx="8983436" cy="4248150"/>
          </a:xfrm>
        </p:spPr>
        <p:txBody>
          <a:bodyPr>
            <a:normAutofit/>
          </a:bodyPr>
          <a:lstStyle/>
          <a:p>
            <a:pPr marL="0" indent="0">
              <a:spcBef>
                <a:spcPts val="0"/>
              </a:spcBef>
              <a:spcAft>
                <a:spcPts val="100"/>
              </a:spcAft>
              <a:buNone/>
            </a:pPr>
            <a:r>
              <a:rPr lang="en-US" sz="1800" b="1" dirty="0">
                <a:solidFill>
                  <a:srgbClr val="002D73"/>
                </a:solidFill>
              </a:rPr>
              <a:t>During the project, AUs should:</a:t>
            </a:r>
          </a:p>
          <a:p>
            <a:pPr marL="742950" lvl="2" indent="-342900">
              <a:lnSpc>
                <a:spcPct val="120000"/>
              </a:lnSpc>
              <a:spcBef>
                <a:spcPts val="0"/>
              </a:spcBef>
              <a:spcAft>
                <a:spcPts val="600"/>
              </a:spcAft>
            </a:pPr>
            <a:r>
              <a:rPr lang="en-US" dirty="0">
                <a:solidFill>
                  <a:srgbClr val="002D73"/>
                </a:solidFill>
              </a:rPr>
              <a:t>Inspect the materials before the installation to verify they are as quoted and ordered.</a:t>
            </a:r>
          </a:p>
          <a:p>
            <a:pPr lvl="1">
              <a:lnSpc>
                <a:spcPct val="120000"/>
              </a:lnSpc>
              <a:spcBef>
                <a:spcPts val="0"/>
              </a:spcBef>
              <a:spcAft>
                <a:spcPts val="600"/>
              </a:spcAft>
              <a:buFont typeface="Arial" panose="020B0604020202020204" pitchFamily="34" charset="0"/>
              <a:buChar char="•"/>
            </a:pPr>
            <a:r>
              <a:rPr lang="en-US" dirty="0">
                <a:solidFill>
                  <a:srgbClr val="002D73"/>
                </a:solidFill>
              </a:rPr>
              <a:t>Require a sign in sheet for installers</a:t>
            </a:r>
            <a:r>
              <a:rPr lang="en-US" dirty="0">
                <a:solidFill>
                  <a:schemeClr val="tx1">
                    <a:lumMod val="75000"/>
                  </a:schemeClr>
                </a:solidFill>
              </a:rPr>
              <a:t> to track time installers are working on the project </a:t>
            </a:r>
          </a:p>
          <a:p>
            <a:pPr lvl="1">
              <a:lnSpc>
                <a:spcPct val="120000"/>
              </a:lnSpc>
              <a:spcBef>
                <a:spcPts val="0"/>
              </a:spcBef>
              <a:spcAft>
                <a:spcPts val="600"/>
              </a:spcAft>
              <a:buFont typeface="Arial" panose="020B0604020202020204" pitchFamily="34" charset="0"/>
              <a:buChar char="•"/>
            </a:pPr>
            <a:r>
              <a:rPr lang="en-US" dirty="0">
                <a:solidFill>
                  <a:srgbClr val="002D73"/>
                </a:solidFill>
              </a:rPr>
              <a:t>Compare the sign in sheet to the certified payroll report to confirm that they match, as a best practice (more on this later).</a:t>
            </a:r>
          </a:p>
          <a:p>
            <a:pPr lvl="1">
              <a:lnSpc>
                <a:spcPct val="120000"/>
              </a:lnSpc>
              <a:spcBef>
                <a:spcPts val="0"/>
              </a:spcBef>
              <a:spcAft>
                <a:spcPts val="600"/>
              </a:spcAft>
              <a:buFont typeface="Arial" panose="020B0604020202020204" pitchFamily="34" charset="0"/>
              <a:buChar char="•"/>
            </a:pPr>
            <a:r>
              <a:rPr lang="en-US" dirty="0">
                <a:solidFill>
                  <a:srgbClr val="002D73"/>
                </a:solidFill>
              </a:rPr>
              <a:t>Monitor the progress of the installation and be available for Dealer questions. </a:t>
            </a:r>
          </a:p>
          <a:p>
            <a:pPr lvl="1">
              <a:lnSpc>
                <a:spcPct val="120000"/>
              </a:lnSpc>
              <a:spcBef>
                <a:spcPts val="0"/>
              </a:spcBef>
              <a:spcAft>
                <a:spcPts val="600"/>
              </a:spcAft>
              <a:buFont typeface="Arial" panose="020B0604020202020204" pitchFamily="34" charset="0"/>
              <a:buChar char="•"/>
            </a:pPr>
            <a:r>
              <a:rPr lang="en-US" dirty="0">
                <a:solidFill>
                  <a:srgbClr val="002D73"/>
                </a:solidFill>
              </a:rPr>
              <a:t>Inspect the finished project with the Dealer to resolve any installation issues and get them taken care of before the Dealer leaves.</a:t>
            </a:r>
          </a:p>
        </p:txBody>
      </p:sp>
      <p:sp>
        <p:nvSpPr>
          <p:cNvPr id="4" name="Slide Number Placeholder 3">
            <a:extLst>
              <a:ext uri="{FF2B5EF4-FFF2-40B4-BE49-F238E27FC236}">
                <a16:creationId xmlns:a16="http://schemas.microsoft.com/office/drawing/2014/main" id="{41CA9D66-D822-4389-8482-49B7753FFDB4}"/>
              </a:ext>
            </a:extLst>
          </p:cNvPr>
          <p:cNvSpPr>
            <a:spLocks noGrp="1"/>
          </p:cNvSpPr>
          <p:nvPr>
            <p:ph type="sldNum" sz="quarter" idx="12"/>
          </p:nvPr>
        </p:nvSpPr>
        <p:spPr/>
        <p:txBody>
          <a:bodyPr/>
          <a:lstStyle/>
          <a:p>
            <a:fld id="{A7754AA7-8025-408E-B296-E2B43FE08638}" type="slidenum">
              <a:rPr lang="en-US" smtClean="0"/>
              <a:t>23</a:t>
            </a:fld>
            <a:endParaRPr lang="en-US" dirty="0"/>
          </a:p>
        </p:txBody>
      </p:sp>
    </p:spTree>
    <p:extLst>
      <p:ext uri="{BB962C8B-B14F-4D97-AF65-F5344CB8AC3E}">
        <p14:creationId xmlns:p14="http://schemas.microsoft.com/office/powerpoint/2010/main" val="38522614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B3616-9D16-4DBB-A105-87D4EC84B515}"/>
              </a:ext>
            </a:extLst>
          </p:cNvPr>
          <p:cNvSpPr>
            <a:spLocks noGrp="1"/>
          </p:cNvSpPr>
          <p:nvPr>
            <p:ph type="title"/>
          </p:nvPr>
        </p:nvSpPr>
        <p:spPr>
          <a:xfrm>
            <a:off x="152400" y="361951"/>
            <a:ext cx="8229600" cy="609599"/>
          </a:xfrm>
        </p:spPr>
        <p:txBody>
          <a:bodyPr>
            <a:normAutofit/>
          </a:bodyPr>
          <a:lstStyle/>
          <a:p>
            <a:pPr algn="ctr"/>
            <a:r>
              <a:rPr lang="en-US" sz="2200" u="sng" dirty="0"/>
              <a:t>Project Monitoring – cont’d</a:t>
            </a:r>
          </a:p>
        </p:txBody>
      </p:sp>
      <p:sp>
        <p:nvSpPr>
          <p:cNvPr id="3" name="Content Placeholder 2">
            <a:extLst>
              <a:ext uri="{FF2B5EF4-FFF2-40B4-BE49-F238E27FC236}">
                <a16:creationId xmlns:a16="http://schemas.microsoft.com/office/drawing/2014/main" id="{CB77E770-8D57-4C4C-8DD0-E1E2528B0020}"/>
              </a:ext>
            </a:extLst>
          </p:cNvPr>
          <p:cNvSpPr>
            <a:spLocks noGrp="1"/>
          </p:cNvSpPr>
          <p:nvPr>
            <p:ph idx="1"/>
          </p:nvPr>
        </p:nvSpPr>
        <p:spPr>
          <a:xfrm>
            <a:off x="160564" y="971550"/>
            <a:ext cx="8229600" cy="3731079"/>
          </a:xfrm>
        </p:spPr>
        <p:txBody>
          <a:bodyPr>
            <a:normAutofit lnSpcReduction="10000"/>
          </a:bodyPr>
          <a:lstStyle/>
          <a:p>
            <a:pPr marL="0" indent="0">
              <a:buNone/>
            </a:pPr>
            <a:r>
              <a:rPr lang="en-US" sz="1900" dirty="0">
                <a:solidFill>
                  <a:srgbClr val="FF0000"/>
                </a:solidFill>
              </a:rPr>
              <a:t>DOL Contractor Payroll Certification</a:t>
            </a:r>
          </a:p>
          <a:p>
            <a:pPr marL="0" indent="0">
              <a:buNone/>
            </a:pPr>
            <a:endParaRPr lang="en-US" sz="900" dirty="0">
              <a:solidFill>
                <a:srgbClr val="FF0000"/>
              </a:solidFill>
            </a:endParaRPr>
          </a:p>
          <a:p>
            <a:pPr marL="0" indent="0">
              <a:buNone/>
            </a:pPr>
            <a:r>
              <a:rPr lang="en-US" sz="1600" dirty="0">
                <a:solidFill>
                  <a:srgbClr val="1F3261"/>
                </a:solidFill>
              </a:rPr>
              <a:t>Certified payrolls are a certification that Dealers are paying installers at least prevailing wage rates and supplemental benefits. </a:t>
            </a:r>
          </a:p>
          <a:p>
            <a:pPr marL="0" indent="0">
              <a:buNone/>
            </a:pPr>
            <a:endParaRPr lang="en-US" sz="1600" dirty="0">
              <a:solidFill>
                <a:srgbClr val="1F3261"/>
              </a:solidFill>
            </a:endParaRPr>
          </a:p>
          <a:p>
            <a:pPr marL="0" indent="0">
              <a:buNone/>
            </a:pPr>
            <a:r>
              <a:rPr lang="en-US" sz="1600" dirty="0">
                <a:solidFill>
                  <a:srgbClr val="1F3261"/>
                </a:solidFill>
              </a:rPr>
              <a:t>Certified payrolls also provide the installers names and the hours they worked on your project. This information is important for two reasons:</a:t>
            </a:r>
          </a:p>
          <a:p>
            <a:r>
              <a:rPr lang="en-US" sz="1600" dirty="0">
                <a:solidFill>
                  <a:srgbClr val="1F3261"/>
                </a:solidFill>
              </a:rPr>
              <a:t>As a best practice they should be reviewed to confirm prevailing wage and supplemental benefit rates are paid to installers.   </a:t>
            </a:r>
          </a:p>
          <a:p>
            <a:r>
              <a:rPr lang="en-US" sz="1600" dirty="0">
                <a:solidFill>
                  <a:srgbClr val="1F3261"/>
                </a:solidFill>
              </a:rPr>
              <a:t>They should be retained as part of the procurement record for audit purposes.</a:t>
            </a:r>
          </a:p>
          <a:p>
            <a:pPr marL="0" indent="0">
              <a:buNone/>
            </a:pPr>
            <a:endParaRPr lang="en-US" sz="1600" dirty="0">
              <a:solidFill>
                <a:srgbClr val="1F3261"/>
              </a:solidFill>
            </a:endParaRPr>
          </a:p>
          <a:p>
            <a:pPr marL="0" indent="0">
              <a:buNone/>
            </a:pPr>
            <a:r>
              <a:rPr lang="en-US" sz="1600" dirty="0">
                <a:solidFill>
                  <a:srgbClr val="1F3261"/>
                </a:solidFill>
              </a:rPr>
              <a:t>OGS provides a fillable copy of the NYS DOL Contractor Payroll Certification form on the Landing Page of the Award. When filled out by the dealer the AU can use them for project monitoring and to verify reasonableness of price.</a:t>
            </a:r>
          </a:p>
        </p:txBody>
      </p:sp>
      <p:sp>
        <p:nvSpPr>
          <p:cNvPr id="4" name="Slide Number Placeholder 3">
            <a:extLst>
              <a:ext uri="{FF2B5EF4-FFF2-40B4-BE49-F238E27FC236}">
                <a16:creationId xmlns:a16="http://schemas.microsoft.com/office/drawing/2014/main" id="{DC22C4EA-9FD6-41E2-8932-2F61E0595201}"/>
              </a:ext>
            </a:extLst>
          </p:cNvPr>
          <p:cNvSpPr>
            <a:spLocks noGrp="1"/>
          </p:cNvSpPr>
          <p:nvPr>
            <p:ph type="sldNum" sz="quarter" idx="12"/>
          </p:nvPr>
        </p:nvSpPr>
        <p:spPr/>
        <p:txBody>
          <a:bodyPr/>
          <a:lstStyle/>
          <a:p>
            <a:fld id="{A7754AA7-8025-408E-B296-E2B43FE08638}" type="slidenum">
              <a:rPr lang="en-US" smtClean="0"/>
              <a:t>24</a:t>
            </a:fld>
            <a:endParaRPr lang="en-US" dirty="0"/>
          </a:p>
        </p:txBody>
      </p:sp>
    </p:spTree>
    <p:extLst>
      <p:ext uri="{BB962C8B-B14F-4D97-AF65-F5344CB8AC3E}">
        <p14:creationId xmlns:p14="http://schemas.microsoft.com/office/powerpoint/2010/main" val="38563660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0D15B-1A88-4A3A-ADCE-15D6F8631724}"/>
              </a:ext>
            </a:extLst>
          </p:cNvPr>
          <p:cNvSpPr>
            <a:spLocks noGrp="1"/>
          </p:cNvSpPr>
          <p:nvPr>
            <p:ph type="title"/>
          </p:nvPr>
        </p:nvSpPr>
        <p:spPr>
          <a:xfrm>
            <a:off x="152400" y="361951"/>
            <a:ext cx="8229600" cy="609599"/>
          </a:xfrm>
        </p:spPr>
        <p:txBody>
          <a:bodyPr>
            <a:normAutofit/>
          </a:bodyPr>
          <a:lstStyle/>
          <a:p>
            <a:pPr algn="ctr"/>
            <a:r>
              <a:rPr lang="en-US" sz="2200" u="sng" dirty="0"/>
              <a:t>Project Monitoring – cont’d</a:t>
            </a:r>
          </a:p>
        </p:txBody>
      </p:sp>
      <p:sp>
        <p:nvSpPr>
          <p:cNvPr id="3" name="Content Placeholder 2">
            <a:extLst>
              <a:ext uri="{FF2B5EF4-FFF2-40B4-BE49-F238E27FC236}">
                <a16:creationId xmlns:a16="http://schemas.microsoft.com/office/drawing/2014/main" id="{14954241-7422-4D72-8B2B-10F49AFC9F87}"/>
              </a:ext>
            </a:extLst>
          </p:cNvPr>
          <p:cNvSpPr>
            <a:spLocks noGrp="1"/>
          </p:cNvSpPr>
          <p:nvPr>
            <p:ph idx="1"/>
          </p:nvPr>
        </p:nvSpPr>
        <p:spPr>
          <a:xfrm>
            <a:off x="160564" y="1047750"/>
            <a:ext cx="8229600" cy="4191000"/>
          </a:xfrm>
        </p:spPr>
        <p:txBody>
          <a:bodyPr>
            <a:normAutofit fontScale="40000" lnSpcReduction="20000"/>
          </a:bodyPr>
          <a:lstStyle/>
          <a:p>
            <a:pPr marL="0" indent="0">
              <a:buNone/>
            </a:pPr>
            <a:r>
              <a:rPr lang="en-US" sz="3800" dirty="0">
                <a:solidFill>
                  <a:srgbClr val="002D73"/>
                </a:solidFill>
              </a:rPr>
              <a:t>As mentioned previously, collect certified payrolls from the Dealer for your procurement record and invoice verification. You can also use the total number of labor hours reported to see how it matches up to the proposed labor hours quoted by the Dealer. You will be able to confirm that you received a fair and reasonable price for your project installation and use the information for reference on future flooring projects. </a:t>
            </a:r>
          </a:p>
          <a:p>
            <a:pPr marL="0" indent="0">
              <a:buNone/>
            </a:pPr>
            <a:endParaRPr lang="en-US" sz="1700" dirty="0">
              <a:solidFill>
                <a:srgbClr val="002D73"/>
              </a:solidFill>
            </a:endParaRPr>
          </a:p>
          <a:p>
            <a:pPr marL="0" indent="0">
              <a:buNone/>
            </a:pPr>
            <a:r>
              <a:rPr lang="en-US" sz="3800" dirty="0">
                <a:solidFill>
                  <a:srgbClr val="002D73"/>
                </a:solidFill>
              </a:rPr>
              <a:t>Compare the total installation price quoted (#1) from your quote (includes labor, profit and overhead) to the result of the total number of Actual labor hours multiplied by the prevailing wage rate including supplemental rate (Labor only) (#2).</a:t>
            </a:r>
          </a:p>
          <a:p>
            <a:pPr marL="0" indent="0">
              <a:buNone/>
            </a:pPr>
            <a:r>
              <a:rPr lang="en-US" sz="1700" dirty="0">
                <a:solidFill>
                  <a:srgbClr val="002D73"/>
                </a:solidFill>
              </a:rPr>
              <a:t> </a:t>
            </a:r>
          </a:p>
          <a:p>
            <a:pPr marL="0" indent="0">
              <a:buNone/>
            </a:pPr>
            <a:r>
              <a:rPr lang="en-US" sz="3800" dirty="0">
                <a:solidFill>
                  <a:srgbClr val="002D73"/>
                </a:solidFill>
              </a:rPr>
              <a:t>The prevailing wage and supplemental benefit rates times the number of Actual labor hours result (#2) will be less than the installation cost quoted (#1). </a:t>
            </a:r>
            <a:r>
              <a:rPr lang="en-US" sz="3800" u="sng" dirty="0">
                <a:solidFill>
                  <a:srgbClr val="002D73"/>
                </a:solidFill>
              </a:rPr>
              <a:t>The difference is the Dealer profit and overhead (#3).</a:t>
            </a:r>
            <a:r>
              <a:rPr lang="en-US" sz="3800" dirty="0">
                <a:solidFill>
                  <a:srgbClr val="002D73"/>
                </a:solidFill>
              </a:rPr>
              <a:t> </a:t>
            </a:r>
            <a:r>
              <a:rPr lang="en-US" sz="3800" u="sng" dirty="0">
                <a:solidFill>
                  <a:srgbClr val="002D73"/>
                </a:solidFill>
              </a:rPr>
              <a:t>To determine the Actual percent of profit and overhead, take Proposed Dealer quote - Actual labor cost / proposed dealer quote = markup X 100 = % Actual profit and overhead (#4).</a:t>
            </a:r>
          </a:p>
          <a:p>
            <a:pPr marL="0" indent="0">
              <a:buNone/>
            </a:pPr>
            <a:endParaRPr lang="en-US" sz="2100" u="sng" dirty="0">
              <a:solidFill>
                <a:srgbClr val="002D73"/>
              </a:solidFill>
            </a:endParaRPr>
          </a:p>
          <a:p>
            <a:pPr marL="0" indent="0">
              <a:buNone/>
            </a:pPr>
            <a:r>
              <a:rPr lang="en-US" sz="3800" u="sng" dirty="0">
                <a:solidFill>
                  <a:srgbClr val="002D73"/>
                </a:solidFill>
              </a:rPr>
              <a:t>Does the Actual profit, overhead and % of profit and overhead for the installation still seem reasonable? If not, you may want to discuss it with the Dealer to see if a discount off installation cost can be achieved.</a:t>
            </a:r>
          </a:p>
          <a:p>
            <a:pPr marL="0" indent="0">
              <a:buNone/>
            </a:pPr>
            <a:endParaRPr lang="en-US" sz="1600" dirty="0"/>
          </a:p>
        </p:txBody>
      </p:sp>
      <p:sp>
        <p:nvSpPr>
          <p:cNvPr id="4" name="Slide Number Placeholder 3">
            <a:extLst>
              <a:ext uri="{FF2B5EF4-FFF2-40B4-BE49-F238E27FC236}">
                <a16:creationId xmlns:a16="http://schemas.microsoft.com/office/drawing/2014/main" id="{5511BFAF-8F84-4509-83CF-29EBD7242897}"/>
              </a:ext>
            </a:extLst>
          </p:cNvPr>
          <p:cNvSpPr>
            <a:spLocks noGrp="1"/>
          </p:cNvSpPr>
          <p:nvPr>
            <p:ph type="sldNum" sz="quarter" idx="12"/>
          </p:nvPr>
        </p:nvSpPr>
        <p:spPr/>
        <p:txBody>
          <a:bodyPr/>
          <a:lstStyle/>
          <a:p>
            <a:fld id="{A7754AA7-8025-408E-B296-E2B43FE08638}" type="slidenum">
              <a:rPr lang="en-US" smtClean="0"/>
              <a:t>25</a:t>
            </a:fld>
            <a:endParaRPr lang="en-US" dirty="0"/>
          </a:p>
        </p:txBody>
      </p:sp>
    </p:spTree>
    <p:extLst>
      <p:ext uri="{BB962C8B-B14F-4D97-AF65-F5344CB8AC3E}">
        <p14:creationId xmlns:p14="http://schemas.microsoft.com/office/powerpoint/2010/main" val="1784091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C5EE2-E86F-4370-A5FC-DF4A119F085C}"/>
              </a:ext>
            </a:extLst>
          </p:cNvPr>
          <p:cNvSpPr>
            <a:spLocks noGrp="1"/>
          </p:cNvSpPr>
          <p:nvPr>
            <p:ph type="title"/>
          </p:nvPr>
        </p:nvSpPr>
        <p:spPr>
          <a:xfrm>
            <a:off x="-9042" y="361950"/>
            <a:ext cx="8915400" cy="391941"/>
          </a:xfrm>
        </p:spPr>
        <p:txBody>
          <a:bodyPr>
            <a:noAutofit/>
          </a:bodyPr>
          <a:lstStyle/>
          <a:p>
            <a:pPr algn="ctr"/>
            <a:r>
              <a:rPr lang="en-US" sz="2200" u="sng" dirty="0"/>
              <a:t>Project Monitoring – cont’d</a:t>
            </a:r>
            <a:endParaRPr lang="en-US" sz="2200" dirty="0"/>
          </a:p>
        </p:txBody>
      </p:sp>
      <p:sp>
        <p:nvSpPr>
          <p:cNvPr id="4" name="Slide Number Placeholder 3">
            <a:extLst>
              <a:ext uri="{FF2B5EF4-FFF2-40B4-BE49-F238E27FC236}">
                <a16:creationId xmlns:a16="http://schemas.microsoft.com/office/drawing/2014/main" id="{F0096E8B-DEC1-4C9E-9797-670DCA2F02A8}"/>
              </a:ext>
            </a:extLst>
          </p:cNvPr>
          <p:cNvSpPr>
            <a:spLocks noGrp="1"/>
          </p:cNvSpPr>
          <p:nvPr>
            <p:ph type="sldNum" sz="quarter" idx="12"/>
          </p:nvPr>
        </p:nvSpPr>
        <p:spPr/>
        <p:txBody>
          <a:bodyPr/>
          <a:lstStyle/>
          <a:p>
            <a:fld id="{A7754AA7-8025-408E-B296-E2B43FE08638}" type="slidenum">
              <a:rPr lang="en-US" smtClean="0"/>
              <a:t>26</a:t>
            </a:fld>
            <a:endParaRPr lang="en-US" dirty="0"/>
          </a:p>
        </p:txBody>
      </p:sp>
      <p:sp>
        <p:nvSpPr>
          <p:cNvPr id="14" name="TextBox 13">
            <a:extLst>
              <a:ext uri="{FF2B5EF4-FFF2-40B4-BE49-F238E27FC236}">
                <a16:creationId xmlns:a16="http://schemas.microsoft.com/office/drawing/2014/main" id="{D4471581-2407-427A-9606-E861A0B84414}"/>
              </a:ext>
            </a:extLst>
          </p:cNvPr>
          <p:cNvSpPr txBox="1"/>
          <p:nvPr/>
        </p:nvSpPr>
        <p:spPr>
          <a:xfrm>
            <a:off x="5715000" y="1216625"/>
            <a:ext cx="3418129" cy="584775"/>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#1</a:t>
            </a:r>
            <a:r>
              <a:rPr lang="en-US" sz="1600" dirty="0">
                <a:latin typeface="Arial" panose="020B0604020202020204" pitchFamily="34" charset="0"/>
                <a:cs typeface="Arial" panose="020B0604020202020204" pitchFamily="34" charset="0"/>
              </a:rPr>
              <a:t> Installation Price Quoted (includes labor, profit and overhead</a:t>
            </a:r>
            <a:r>
              <a:rPr lang="en-US" sz="1400" dirty="0">
                <a:latin typeface="Arial" panose="020B0604020202020204" pitchFamily="34" charset="0"/>
                <a:cs typeface="Arial" panose="020B0604020202020204" pitchFamily="34" charset="0"/>
              </a:rPr>
              <a:t>)</a:t>
            </a:r>
          </a:p>
        </p:txBody>
      </p:sp>
      <p:sp>
        <p:nvSpPr>
          <p:cNvPr id="20" name="Oval 19">
            <a:extLst>
              <a:ext uri="{FF2B5EF4-FFF2-40B4-BE49-F238E27FC236}">
                <a16:creationId xmlns:a16="http://schemas.microsoft.com/office/drawing/2014/main" id="{8B7D85FE-5AA5-4DBC-84CD-E36F05E31610}"/>
              </a:ext>
            </a:extLst>
          </p:cNvPr>
          <p:cNvSpPr/>
          <p:nvPr/>
        </p:nvSpPr>
        <p:spPr>
          <a:xfrm flipV="1">
            <a:off x="3505200" y="3028950"/>
            <a:ext cx="943458"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6BF309DC-E292-421A-AB21-CC37D7082FB3}"/>
              </a:ext>
            </a:extLst>
          </p:cNvPr>
          <p:cNvSpPr txBox="1"/>
          <p:nvPr/>
        </p:nvSpPr>
        <p:spPr>
          <a:xfrm>
            <a:off x="5945417" y="1925102"/>
            <a:ext cx="3084775" cy="1077218"/>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#2 </a:t>
            </a:r>
            <a:r>
              <a:rPr lang="en-US" sz="1600" dirty="0">
                <a:latin typeface="Arial" panose="020B0604020202020204" pitchFamily="34" charset="0"/>
                <a:cs typeface="Arial" panose="020B0604020202020204" pitchFamily="34" charset="0"/>
              </a:rPr>
              <a:t>Proposed labor cost (labor hours proposed times prevailing wage plus supplemental benefit rates)</a:t>
            </a:r>
          </a:p>
        </p:txBody>
      </p:sp>
      <p:sp>
        <p:nvSpPr>
          <p:cNvPr id="59" name="TextBox 58">
            <a:extLst>
              <a:ext uri="{FF2B5EF4-FFF2-40B4-BE49-F238E27FC236}">
                <a16:creationId xmlns:a16="http://schemas.microsoft.com/office/drawing/2014/main" id="{B79BF8B0-665A-4E45-B83B-7651B48E87F2}"/>
              </a:ext>
            </a:extLst>
          </p:cNvPr>
          <p:cNvSpPr txBox="1"/>
          <p:nvPr/>
        </p:nvSpPr>
        <p:spPr>
          <a:xfrm>
            <a:off x="6096001" y="3721237"/>
            <a:ext cx="3048000" cy="338554"/>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#4 </a:t>
            </a:r>
            <a:r>
              <a:rPr lang="en-US" sz="1600" dirty="0">
                <a:latin typeface="Arial" panose="020B0604020202020204" pitchFamily="34" charset="0"/>
                <a:cs typeface="Arial" panose="020B0604020202020204" pitchFamily="34" charset="0"/>
              </a:rPr>
              <a:t>Percent profit and overhead</a:t>
            </a:r>
          </a:p>
        </p:txBody>
      </p:sp>
      <p:sp>
        <p:nvSpPr>
          <p:cNvPr id="52" name="TextBox 51">
            <a:extLst>
              <a:ext uri="{FF2B5EF4-FFF2-40B4-BE49-F238E27FC236}">
                <a16:creationId xmlns:a16="http://schemas.microsoft.com/office/drawing/2014/main" id="{FCFABE41-740B-4D6D-AB7F-9FCE388E639C}"/>
              </a:ext>
            </a:extLst>
          </p:cNvPr>
          <p:cNvSpPr txBox="1"/>
          <p:nvPr/>
        </p:nvSpPr>
        <p:spPr>
          <a:xfrm>
            <a:off x="6010461" y="3024084"/>
            <a:ext cx="3059352" cy="584775"/>
          </a:xfrm>
          <a:prstGeom prst="rect">
            <a:avLst/>
          </a:prstGeom>
          <a:noFill/>
        </p:spPr>
        <p:txBody>
          <a:bodyPr wrap="square" rtlCol="0">
            <a:spAutoFit/>
          </a:bodyPr>
          <a:lstStyle/>
          <a:p>
            <a:pPr algn="ctr"/>
            <a:r>
              <a:rPr lang="en-US" sz="1600" b="1" dirty="0">
                <a:latin typeface="Arial" panose="020B0604020202020204" pitchFamily="34" charset="0"/>
                <a:cs typeface="Arial" panose="020B0604020202020204" pitchFamily="34" charset="0"/>
              </a:rPr>
              <a:t>#3 </a:t>
            </a:r>
            <a:r>
              <a:rPr lang="en-US" sz="1600" dirty="0">
                <a:latin typeface="Arial" panose="020B0604020202020204" pitchFamily="34" charset="0"/>
                <a:cs typeface="Arial" panose="020B0604020202020204" pitchFamily="34" charset="0"/>
              </a:rPr>
              <a:t>Dealer profit and overhead  (#1 minus #2)</a:t>
            </a:r>
          </a:p>
        </p:txBody>
      </p:sp>
      <p:sp>
        <p:nvSpPr>
          <p:cNvPr id="3" name="TextBox 2">
            <a:extLst>
              <a:ext uri="{FF2B5EF4-FFF2-40B4-BE49-F238E27FC236}">
                <a16:creationId xmlns:a16="http://schemas.microsoft.com/office/drawing/2014/main" id="{AB8A695D-9007-4051-8768-E96E92EB0857}"/>
              </a:ext>
            </a:extLst>
          </p:cNvPr>
          <p:cNvSpPr txBox="1"/>
          <p:nvPr/>
        </p:nvSpPr>
        <p:spPr>
          <a:xfrm>
            <a:off x="228600" y="885335"/>
            <a:ext cx="3838592" cy="369332"/>
          </a:xfrm>
          <a:prstGeom prst="rect">
            <a:avLst/>
          </a:prstGeom>
          <a:noFill/>
        </p:spPr>
        <p:txBody>
          <a:bodyPr wrap="square" rtlCol="0">
            <a:spAutoFit/>
          </a:bodyPr>
          <a:lstStyle/>
          <a:p>
            <a:r>
              <a:rPr lang="en-US" b="1" dirty="0">
                <a:solidFill>
                  <a:srgbClr val="FF0000"/>
                </a:solidFill>
                <a:latin typeface="Arial" panose="020B0604020202020204" pitchFamily="34" charset="0"/>
                <a:cs typeface="Arial" panose="020B0604020202020204" pitchFamily="34" charset="0"/>
              </a:rPr>
              <a:t>Reasonableness of Price Tool</a:t>
            </a:r>
          </a:p>
        </p:txBody>
      </p:sp>
      <p:pic>
        <p:nvPicPr>
          <p:cNvPr id="7" name="Content Placeholder 6">
            <a:extLst>
              <a:ext uri="{FF2B5EF4-FFF2-40B4-BE49-F238E27FC236}">
                <a16:creationId xmlns:a16="http://schemas.microsoft.com/office/drawing/2014/main" id="{041BE316-4BFC-4E3C-849F-1C825CCF9292}"/>
              </a:ext>
            </a:extLst>
          </p:cNvPr>
          <p:cNvPicPr>
            <a:picLocks noGrp="1" noChangeAspect="1"/>
          </p:cNvPicPr>
          <p:nvPr>
            <p:ph idx="1"/>
          </p:nvPr>
        </p:nvPicPr>
        <p:blipFill>
          <a:blip r:embed="rId3"/>
          <a:stretch>
            <a:fillRect/>
          </a:stretch>
        </p:blipFill>
        <p:spPr>
          <a:xfrm>
            <a:off x="118410" y="1200150"/>
            <a:ext cx="4943724" cy="3381375"/>
          </a:xfrm>
          <a:prstGeom prst="rect">
            <a:avLst/>
          </a:prstGeom>
          <a:ln>
            <a:solidFill>
              <a:schemeClr val="accent1"/>
            </a:solidFill>
          </a:ln>
        </p:spPr>
      </p:pic>
      <p:sp>
        <p:nvSpPr>
          <p:cNvPr id="21" name="Oval 20">
            <a:extLst>
              <a:ext uri="{FF2B5EF4-FFF2-40B4-BE49-F238E27FC236}">
                <a16:creationId xmlns:a16="http://schemas.microsoft.com/office/drawing/2014/main" id="{D3FE2BAB-6D9F-4FF0-BD63-BE0DFE86E533}"/>
              </a:ext>
            </a:extLst>
          </p:cNvPr>
          <p:cNvSpPr/>
          <p:nvPr/>
        </p:nvSpPr>
        <p:spPr>
          <a:xfrm>
            <a:off x="4197330" y="1405308"/>
            <a:ext cx="1066800" cy="22071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a:extLst>
              <a:ext uri="{FF2B5EF4-FFF2-40B4-BE49-F238E27FC236}">
                <a16:creationId xmlns:a16="http://schemas.microsoft.com/office/drawing/2014/main" id="{8E7F1681-A6F2-4D1C-8C65-C48479633ED3}"/>
              </a:ext>
            </a:extLst>
          </p:cNvPr>
          <p:cNvCxnSpPr>
            <a:cxnSpLocks/>
          </p:cNvCxnSpPr>
          <p:nvPr/>
        </p:nvCxnSpPr>
        <p:spPr>
          <a:xfrm flipV="1">
            <a:off x="4067192" y="2114550"/>
            <a:ext cx="1905466" cy="14943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BC1A5517-4B89-477C-836E-9E8ECCC2A751}"/>
              </a:ext>
            </a:extLst>
          </p:cNvPr>
          <p:cNvCxnSpPr>
            <a:cxnSpLocks/>
          </p:cNvCxnSpPr>
          <p:nvPr/>
        </p:nvCxnSpPr>
        <p:spPr>
          <a:xfrm flipV="1">
            <a:off x="1981200" y="3197352"/>
            <a:ext cx="4114800" cy="11548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E93C370-E0A1-4334-B955-205EC6495E84}"/>
              </a:ext>
            </a:extLst>
          </p:cNvPr>
          <p:cNvCxnSpPr>
            <a:cxnSpLocks/>
            <a:endCxn id="59" idx="1"/>
          </p:cNvCxnSpPr>
          <p:nvPr/>
        </p:nvCxnSpPr>
        <p:spPr>
          <a:xfrm flipV="1">
            <a:off x="3733800" y="3890514"/>
            <a:ext cx="2362201" cy="5862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CC7940B-A278-4AE5-B80D-AA72649995A7}"/>
              </a:ext>
            </a:extLst>
          </p:cNvPr>
          <p:cNvCxnSpPr>
            <a:cxnSpLocks/>
          </p:cNvCxnSpPr>
          <p:nvPr/>
        </p:nvCxnSpPr>
        <p:spPr>
          <a:xfrm flipV="1">
            <a:off x="4245400" y="1405308"/>
            <a:ext cx="1580722" cy="13457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BCEC0757-0D56-4037-B582-2A10B6F61581}"/>
              </a:ext>
            </a:extLst>
          </p:cNvPr>
          <p:cNvCxnSpPr>
            <a:cxnSpLocks/>
            <a:stCxn id="21" idx="6"/>
          </p:cNvCxnSpPr>
          <p:nvPr/>
        </p:nvCxnSpPr>
        <p:spPr>
          <a:xfrm flipV="1">
            <a:off x="5264130" y="1405308"/>
            <a:ext cx="534454" cy="1103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2911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6D12D-8D7D-431F-80FE-64C31B0516C4}"/>
              </a:ext>
            </a:extLst>
          </p:cNvPr>
          <p:cNvSpPr>
            <a:spLocks noGrp="1"/>
          </p:cNvSpPr>
          <p:nvPr>
            <p:ph type="title"/>
          </p:nvPr>
        </p:nvSpPr>
        <p:spPr>
          <a:xfrm>
            <a:off x="152400" y="361951"/>
            <a:ext cx="8229600" cy="533399"/>
          </a:xfrm>
        </p:spPr>
        <p:txBody>
          <a:bodyPr>
            <a:normAutofit/>
          </a:bodyPr>
          <a:lstStyle/>
          <a:p>
            <a:pPr algn="ctr"/>
            <a:r>
              <a:rPr lang="en-US" sz="2200" u="sng" dirty="0"/>
              <a:t>Summation</a:t>
            </a:r>
          </a:p>
        </p:txBody>
      </p:sp>
      <p:sp>
        <p:nvSpPr>
          <p:cNvPr id="3" name="Content Placeholder 2">
            <a:extLst>
              <a:ext uri="{FF2B5EF4-FFF2-40B4-BE49-F238E27FC236}">
                <a16:creationId xmlns:a16="http://schemas.microsoft.com/office/drawing/2014/main" id="{D4B9D532-C76D-4801-BD46-C87098BE774E}"/>
              </a:ext>
            </a:extLst>
          </p:cNvPr>
          <p:cNvSpPr>
            <a:spLocks noGrp="1"/>
          </p:cNvSpPr>
          <p:nvPr>
            <p:ph idx="1"/>
          </p:nvPr>
        </p:nvSpPr>
        <p:spPr>
          <a:xfrm>
            <a:off x="228600" y="895350"/>
            <a:ext cx="8686800" cy="3810000"/>
          </a:xfrm>
        </p:spPr>
        <p:txBody>
          <a:bodyPr>
            <a:normAutofit/>
          </a:bodyPr>
          <a:lstStyle/>
          <a:p>
            <a:pPr>
              <a:buFont typeface="Wingdings" panose="05000000000000000000" pitchFamily="2" charset="2"/>
              <a:buChar char="Ø"/>
            </a:pPr>
            <a:r>
              <a:rPr lang="en-US" sz="1600" dirty="0">
                <a:solidFill>
                  <a:srgbClr val="1F3261"/>
                </a:solidFill>
              </a:rPr>
              <a:t>Provide as much information on the quote form before sending it out to the Dealers and require the Dealers fill out the quote form completely and correctly.</a:t>
            </a:r>
          </a:p>
          <a:p>
            <a:pPr lvl="1">
              <a:buFont typeface="Arial" panose="020B0604020202020204" pitchFamily="34" charset="0"/>
              <a:buChar char="•"/>
            </a:pPr>
            <a:r>
              <a:rPr lang="en-US" sz="1600" dirty="0">
                <a:solidFill>
                  <a:srgbClr val="1F3261"/>
                </a:solidFill>
              </a:rPr>
              <a:t>It will make the comparison easier </a:t>
            </a:r>
          </a:p>
          <a:p>
            <a:pPr marL="749300" lvl="2" indent="-284163">
              <a:spcBef>
                <a:spcPts val="0"/>
              </a:spcBef>
              <a:spcAft>
                <a:spcPts val="600"/>
              </a:spcAft>
            </a:pPr>
            <a:r>
              <a:rPr lang="en-US" sz="1600" dirty="0">
                <a:solidFill>
                  <a:srgbClr val="1F3261"/>
                </a:solidFill>
              </a:rPr>
              <a:t>You will be able to confirm you received a reasonable price for your project while affording a fair profit for the Dealer </a:t>
            </a:r>
          </a:p>
          <a:p>
            <a:pPr>
              <a:buFont typeface="Wingdings" panose="05000000000000000000" pitchFamily="2" charset="2"/>
              <a:buChar char="Ø"/>
            </a:pPr>
            <a:r>
              <a:rPr lang="en-US" sz="1600" dirty="0">
                <a:solidFill>
                  <a:srgbClr val="1F3261"/>
                </a:solidFill>
              </a:rPr>
              <a:t>Having a successful site visit is important. </a:t>
            </a:r>
          </a:p>
          <a:p>
            <a:pPr marL="457200" indent="292100"/>
            <a:r>
              <a:rPr lang="en-US" sz="1600" dirty="0">
                <a:solidFill>
                  <a:srgbClr val="1F3261"/>
                </a:solidFill>
              </a:rPr>
              <a:t>The Dealer will know your expectations</a:t>
            </a:r>
          </a:p>
          <a:p>
            <a:pPr marL="463550" indent="285750">
              <a:tabLst>
                <a:tab pos="744538" algn="l"/>
              </a:tabLst>
            </a:pPr>
            <a:r>
              <a:rPr lang="en-US" sz="1600" dirty="0">
                <a:solidFill>
                  <a:srgbClr val="1F3261"/>
                </a:solidFill>
              </a:rPr>
              <a:t>You will have the Dealer’s consensus on what is required in the installation so quotes  	will be comparable</a:t>
            </a:r>
          </a:p>
          <a:p>
            <a:endParaRPr lang="en-US" sz="1600" dirty="0">
              <a:solidFill>
                <a:srgbClr val="1F3261"/>
              </a:solidFill>
            </a:endParaRPr>
          </a:p>
          <a:p>
            <a:pPr marL="0" indent="0">
              <a:buNone/>
            </a:pPr>
            <a:r>
              <a:rPr lang="en-US" sz="1600" b="1" dirty="0">
                <a:solidFill>
                  <a:schemeClr val="bg2"/>
                </a:solidFill>
              </a:rPr>
              <a:t>You can contact the OGS contract manager to answer questions about your project, your quotes or if you need assistance.</a:t>
            </a:r>
          </a:p>
        </p:txBody>
      </p:sp>
      <p:sp>
        <p:nvSpPr>
          <p:cNvPr id="4" name="Slide Number Placeholder 3">
            <a:extLst>
              <a:ext uri="{FF2B5EF4-FFF2-40B4-BE49-F238E27FC236}">
                <a16:creationId xmlns:a16="http://schemas.microsoft.com/office/drawing/2014/main" id="{1E50C65E-E77E-42EF-A359-9F14B1A274C1}"/>
              </a:ext>
            </a:extLst>
          </p:cNvPr>
          <p:cNvSpPr>
            <a:spLocks noGrp="1"/>
          </p:cNvSpPr>
          <p:nvPr>
            <p:ph type="sldNum" sz="quarter" idx="12"/>
          </p:nvPr>
        </p:nvSpPr>
        <p:spPr/>
        <p:txBody>
          <a:bodyPr/>
          <a:lstStyle/>
          <a:p>
            <a:fld id="{A7754AA7-8025-408E-B296-E2B43FE08638}" type="slidenum">
              <a:rPr lang="en-US" smtClean="0"/>
              <a:t>27</a:t>
            </a:fld>
            <a:endParaRPr lang="en-US" dirty="0"/>
          </a:p>
        </p:txBody>
      </p:sp>
    </p:spTree>
    <p:extLst>
      <p:ext uri="{BB962C8B-B14F-4D97-AF65-F5344CB8AC3E}">
        <p14:creationId xmlns:p14="http://schemas.microsoft.com/office/powerpoint/2010/main" val="20275145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75081-CC20-46CC-8C9D-A524C7854391}"/>
              </a:ext>
            </a:extLst>
          </p:cNvPr>
          <p:cNvSpPr>
            <a:spLocks noGrp="1"/>
          </p:cNvSpPr>
          <p:nvPr>
            <p:ph type="title"/>
          </p:nvPr>
        </p:nvSpPr>
        <p:spPr>
          <a:xfrm>
            <a:off x="152400" y="361951"/>
            <a:ext cx="8229600" cy="685800"/>
          </a:xfrm>
        </p:spPr>
        <p:txBody>
          <a:bodyPr>
            <a:normAutofit/>
          </a:bodyPr>
          <a:lstStyle/>
          <a:p>
            <a:pPr algn="ctr"/>
            <a:r>
              <a:rPr lang="en-US" sz="2200" u="sng" dirty="0"/>
              <a:t>Questions</a:t>
            </a:r>
          </a:p>
        </p:txBody>
      </p:sp>
      <p:sp>
        <p:nvSpPr>
          <p:cNvPr id="3" name="Content Placeholder 2">
            <a:extLst>
              <a:ext uri="{FF2B5EF4-FFF2-40B4-BE49-F238E27FC236}">
                <a16:creationId xmlns:a16="http://schemas.microsoft.com/office/drawing/2014/main" id="{86FA5E5A-5EBC-4E1D-8D5E-F805BE2B8C90}"/>
              </a:ext>
            </a:extLst>
          </p:cNvPr>
          <p:cNvSpPr>
            <a:spLocks noGrp="1"/>
          </p:cNvSpPr>
          <p:nvPr>
            <p:ph idx="1"/>
          </p:nvPr>
        </p:nvSpPr>
        <p:spPr/>
        <p:txBody>
          <a:bodyPr>
            <a:normAutofit/>
          </a:bodyPr>
          <a:lstStyle/>
          <a:p>
            <a:r>
              <a:rPr lang="en-US" sz="2000" dirty="0">
                <a:solidFill>
                  <a:schemeClr val="accent5"/>
                </a:solidFill>
              </a:rPr>
              <a:t>Contract Management Specialist:</a:t>
            </a:r>
          </a:p>
          <a:p>
            <a:pPr lvl="1"/>
            <a:r>
              <a:rPr lang="en-US" sz="2000" dirty="0">
                <a:solidFill>
                  <a:schemeClr val="accent5"/>
                </a:solidFill>
              </a:rPr>
              <a:t>Dana Ferris, </a:t>
            </a:r>
            <a:r>
              <a:rPr lang="en-US" sz="2000" u="sng" dirty="0">
                <a:solidFill>
                  <a:srgbClr val="FF0000"/>
                </a:solidFill>
                <a:hlinkClick r:id="rId3"/>
              </a:rPr>
              <a:t>dana.ferris@ogs.ny.gov</a:t>
            </a:r>
            <a:r>
              <a:rPr lang="en-US" sz="2000" dirty="0">
                <a:solidFill>
                  <a:schemeClr val="accent5"/>
                </a:solidFill>
              </a:rPr>
              <a:t>, 518-474-3382</a:t>
            </a:r>
          </a:p>
          <a:p>
            <a:pPr marL="457200" lvl="1" indent="0">
              <a:buNone/>
            </a:pPr>
            <a:endParaRPr lang="en-US" sz="2000" dirty="0">
              <a:solidFill>
                <a:schemeClr val="accent5"/>
              </a:solidFill>
            </a:endParaRPr>
          </a:p>
          <a:p>
            <a:r>
              <a:rPr lang="en-US" sz="2000" dirty="0">
                <a:solidFill>
                  <a:schemeClr val="accent5"/>
                </a:solidFill>
              </a:rPr>
              <a:t>Contract Management Specialist 2:</a:t>
            </a:r>
          </a:p>
          <a:p>
            <a:pPr lvl="1"/>
            <a:r>
              <a:rPr lang="en-US" sz="2000" dirty="0">
                <a:solidFill>
                  <a:schemeClr val="accent5"/>
                </a:solidFill>
              </a:rPr>
              <a:t>Ruth K. Quezada, </a:t>
            </a:r>
            <a:r>
              <a:rPr lang="en-US" sz="2000" dirty="0">
                <a:solidFill>
                  <a:schemeClr val="accent5"/>
                </a:solidFill>
                <a:hlinkClick r:id="rId4"/>
              </a:rPr>
              <a:t>ruth.quezada@ogs.ny.gov</a:t>
            </a:r>
            <a:r>
              <a:rPr lang="en-US" sz="2000" dirty="0">
                <a:solidFill>
                  <a:schemeClr val="accent5"/>
                </a:solidFill>
              </a:rPr>
              <a:t>, 518-473-2801</a:t>
            </a:r>
          </a:p>
          <a:p>
            <a:pPr marL="457200" lvl="1" indent="0">
              <a:buNone/>
            </a:pPr>
            <a:endParaRPr lang="en-US" sz="2000" dirty="0">
              <a:solidFill>
                <a:schemeClr val="accent5"/>
              </a:solidFill>
            </a:endParaRPr>
          </a:p>
          <a:p>
            <a:r>
              <a:rPr lang="en-US" sz="2000" dirty="0">
                <a:solidFill>
                  <a:schemeClr val="accent5"/>
                </a:solidFill>
              </a:rPr>
              <a:t>Team Leader:</a:t>
            </a:r>
          </a:p>
          <a:p>
            <a:pPr lvl="1"/>
            <a:r>
              <a:rPr lang="en-US" sz="2000" dirty="0">
                <a:solidFill>
                  <a:schemeClr val="accent5"/>
                </a:solidFill>
              </a:rPr>
              <a:t>Todd Kayser, </a:t>
            </a:r>
            <a:r>
              <a:rPr lang="en-US" sz="2000" dirty="0">
                <a:solidFill>
                  <a:schemeClr val="accent5"/>
                </a:solidFill>
                <a:hlinkClick r:id="rId5"/>
              </a:rPr>
              <a:t>todd.kayser@ogs.ny.gov</a:t>
            </a:r>
            <a:r>
              <a:rPr lang="en-US" sz="2000" dirty="0">
                <a:solidFill>
                  <a:schemeClr val="accent5"/>
                </a:solidFill>
              </a:rPr>
              <a:t>, 518-473-6469</a:t>
            </a:r>
          </a:p>
        </p:txBody>
      </p:sp>
      <p:sp>
        <p:nvSpPr>
          <p:cNvPr id="4" name="Slide Number Placeholder 3">
            <a:extLst>
              <a:ext uri="{FF2B5EF4-FFF2-40B4-BE49-F238E27FC236}">
                <a16:creationId xmlns:a16="http://schemas.microsoft.com/office/drawing/2014/main" id="{094F9FA9-65BF-47F3-9AF0-2D38E3996E83}"/>
              </a:ext>
            </a:extLst>
          </p:cNvPr>
          <p:cNvSpPr>
            <a:spLocks noGrp="1"/>
          </p:cNvSpPr>
          <p:nvPr>
            <p:ph type="sldNum" sz="quarter" idx="12"/>
          </p:nvPr>
        </p:nvSpPr>
        <p:spPr/>
        <p:txBody>
          <a:bodyPr/>
          <a:lstStyle/>
          <a:p>
            <a:fld id="{A7754AA7-8025-408E-B296-E2B43FE08638}" type="slidenum">
              <a:rPr lang="en-US" smtClean="0"/>
              <a:t>28</a:t>
            </a:fld>
            <a:endParaRPr lang="en-US" dirty="0"/>
          </a:p>
        </p:txBody>
      </p:sp>
    </p:spTree>
    <p:extLst>
      <p:ext uri="{BB962C8B-B14F-4D97-AF65-F5344CB8AC3E}">
        <p14:creationId xmlns:p14="http://schemas.microsoft.com/office/powerpoint/2010/main" val="1946316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564" y="361950"/>
            <a:ext cx="8229600" cy="533401"/>
          </a:xfrm>
        </p:spPr>
        <p:txBody>
          <a:bodyPr>
            <a:normAutofit/>
          </a:bodyPr>
          <a:lstStyle/>
          <a:p>
            <a:pPr algn="ctr"/>
            <a:r>
              <a:rPr lang="en-US" sz="2200" u="sng" dirty="0"/>
              <a:t>Agenda</a:t>
            </a:r>
          </a:p>
        </p:txBody>
      </p:sp>
      <p:sp>
        <p:nvSpPr>
          <p:cNvPr id="3" name="Content Placeholder 2"/>
          <p:cNvSpPr>
            <a:spLocks noGrp="1"/>
          </p:cNvSpPr>
          <p:nvPr>
            <p:ph idx="1"/>
          </p:nvPr>
        </p:nvSpPr>
        <p:spPr>
          <a:xfrm>
            <a:off x="160564" y="971550"/>
            <a:ext cx="8229600" cy="3616665"/>
          </a:xfrm>
        </p:spPr>
        <p:txBody>
          <a:bodyPr>
            <a:normAutofit/>
          </a:bodyPr>
          <a:lstStyle/>
          <a:p>
            <a:r>
              <a:rPr lang="en-US" sz="1600" dirty="0">
                <a:solidFill>
                  <a:srgbClr val="002D73"/>
                </a:solidFill>
              </a:rPr>
              <a:t>Introduction</a:t>
            </a:r>
          </a:p>
          <a:p>
            <a:r>
              <a:rPr lang="en-US" sz="1600" dirty="0">
                <a:solidFill>
                  <a:srgbClr val="002D73"/>
                </a:solidFill>
              </a:rPr>
              <a:t>How to find the Contract Documents</a:t>
            </a:r>
          </a:p>
          <a:p>
            <a:r>
              <a:rPr lang="en-US" sz="1600" dirty="0">
                <a:solidFill>
                  <a:srgbClr val="002D73"/>
                </a:solidFill>
              </a:rPr>
              <a:t>Landing Page</a:t>
            </a:r>
          </a:p>
          <a:p>
            <a:r>
              <a:rPr lang="en-US" sz="1600" dirty="0">
                <a:solidFill>
                  <a:srgbClr val="002D73"/>
                </a:solidFill>
              </a:rPr>
              <a:t>Contract Information Summary Page</a:t>
            </a:r>
          </a:p>
          <a:p>
            <a:r>
              <a:rPr lang="en-US" sz="1600" dirty="0">
                <a:solidFill>
                  <a:srgbClr val="002D73"/>
                </a:solidFill>
              </a:rPr>
              <a:t>Typical Flooring Project</a:t>
            </a:r>
          </a:p>
          <a:p>
            <a:r>
              <a:rPr lang="en-US" sz="1600" dirty="0">
                <a:solidFill>
                  <a:srgbClr val="002D73"/>
                </a:solidFill>
              </a:rPr>
              <a:t>Flooring Selection</a:t>
            </a:r>
          </a:p>
          <a:p>
            <a:r>
              <a:rPr lang="en-US" sz="1600" dirty="0">
                <a:solidFill>
                  <a:srgbClr val="002D73"/>
                </a:solidFill>
              </a:rPr>
              <a:t>Prevailing Wage Rates and Certified Payrolls</a:t>
            </a:r>
          </a:p>
          <a:p>
            <a:r>
              <a:rPr lang="en-US" sz="1600" dirty="0">
                <a:solidFill>
                  <a:srgbClr val="002D73"/>
                </a:solidFill>
              </a:rPr>
              <a:t>Request for Quote</a:t>
            </a:r>
          </a:p>
          <a:p>
            <a:r>
              <a:rPr lang="en-US" sz="1600" dirty="0">
                <a:solidFill>
                  <a:srgbClr val="002D73"/>
                </a:solidFill>
              </a:rPr>
              <a:t>Installation Site Visit</a:t>
            </a:r>
          </a:p>
          <a:p>
            <a:r>
              <a:rPr lang="en-US" sz="1600" dirty="0">
                <a:solidFill>
                  <a:srgbClr val="002D73"/>
                </a:solidFill>
              </a:rPr>
              <a:t>Quote Evaluation</a:t>
            </a:r>
          </a:p>
          <a:p>
            <a:r>
              <a:rPr lang="en-US" sz="1600" dirty="0">
                <a:solidFill>
                  <a:srgbClr val="002D73"/>
                </a:solidFill>
              </a:rPr>
              <a:t>Award the Project/Project Monitoring</a:t>
            </a:r>
          </a:p>
          <a:p>
            <a:r>
              <a:rPr lang="en-US" sz="1600" dirty="0">
                <a:solidFill>
                  <a:srgbClr val="002D73"/>
                </a:solidFill>
              </a:rPr>
              <a:t>Questions</a:t>
            </a:r>
          </a:p>
        </p:txBody>
      </p:sp>
      <p:sp>
        <p:nvSpPr>
          <p:cNvPr id="4" name="Slide Number Placeholder 3"/>
          <p:cNvSpPr>
            <a:spLocks noGrp="1"/>
          </p:cNvSpPr>
          <p:nvPr>
            <p:ph type="sldNum" sz="quarter" idx="12"/>
          </p:nvPr>
        </p:nvSpPr>
        <p:spPr/>
        <p:txBody>
          <a:bodyPr/>
          <a:lstStyle/>
          <a:p>
            <a:fld id="{A7754AA7-8025-408E-B296-E2B43FE08638}" type="slidenum">
              <a:rPr lang="en-US" smtClean="0"/>
              <a:t>3</a:t>
            </a:fld>
            <a:endParaRPr lang="en-US" dirty="0"/>
          </a:p>
        </p:txBody>
      </p:sp>
    </p:spTree>
    <p:extLst>
      <p:ext uri="{BB962C8B-B14F-4D97-AF65-F5344CB8AC3E}">
        <p14:creationId xmlns:p14="http://schemas.microsoft.com/office/powerpoint/2010/main" val="3688446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61949"/>
            <a:ext cx="8229600" cy="533401"/>
          </a:xfrm>
        </p:spPr>
        <p:txBody>
          <a:bodyPr>
            <a:normAutofit/>
          </a:bodyPr>
          <a:lstStyle/>
          <a:p>
            <a:pPr algn="ctr"/>
            <a:r>
              <a:rPr lang="en-US" sz="2200" u="sng" dirty="0"/>
              <a:t>Introduction</a:t>
            </a:r>
            <a:endParaRPr lang="en-US" sz="2400" u="sng" dirty="0"/>
          </a:p>
        </p:txBody>
      </p:sp>
      <p:sp>
        <p:nvSpPr>
          <p:cNvPr id="3" name="Content Placeholder 2"/>
          <p:cNvSpPr>
            <a:spLocks noGrp="1"/>
          </p:cNvSpPr>
          <p:nvPr>
            <p:ph idx="1"/>
          </p:nvPr>
        </p:nvSpPr>
        <p:spPr>
          <a:xfrm>
            <a:off x="160564" y="971550"/>
            <a:ext cx="8229600" cy="3962400"/>
          </a:xfrm>
        </p:spPr>
        <p:txBody>
          <a:bodyPr>
            <a:normAutofit/>
          </a:bodyPr>
          <a:lstStyle/>
          <a:p>
            <a:pPr marL="0" indent="0">
              <a:buNone/>
            </a:pPr>
            <a:r>
              <a:rPr lang="en-US" sz="1600" dirty="0">
                <a:solidFill>
                  <a:srgbClr val="002D73"/>
                </a:solidFill>
              </a:rPr>
              <a:t>In accordance with New York State Finance Law §163(10)(e), New York State Office of General Services (OGS) Procurement Services has completed a piggyback off of the National Joint Powers Alliance (NJPA) Contract for Flooring with related services.  </a:t>
            </a:r>
          </a:p>
          <a:p>
            <a:pPr marL="0" indent="0">
              <a:buNone/>
            </a:pPr>
            <a:endParaRPr lang="en-US" sz="1600" dirty="0">
              <a:solidFill>
                <a:srgbClr val="E75300"/>
              </a:solidFill>
            </a:endParaRPr>
          </a:p>
          <a:p>
            <a:pPr marL="0" indent="0">
              <a:buNone/>
            </a:pPr>
            <a:endParaRPr lang="en-US" sz="1600" dirty="0">
              <a:solidFill>
                <a:srgbClr val="E75300"/>
              </a:solidFill>
            </a:endParaRPr>
          </a:p>
          <a:p>
            <a:pPr marL="0" indent="0">
              <a:buNone/>
            </a:pPr>
            <a:endParaRPr lang="en-US" sz="1600" dirty="0">
              <a:solidFill>
                <a:srgbClr val="E75300"/>
              </a:solidFill>
            </a:endParaRPr>
          </a:p>
          <a:p>
            <a:pPr marL="0" indent="0">
              <a:buNone/>
            </a:pPr>
            <a:endParaRPr lang="en-US" sz="1600" dirty="0">
              <a:solidFill>
                <a:srgbClr val="E75300"/>
              </a:solidFill>
            </a:endParaRPr>
          </a:p>
          <a:p>
            <a:pPr marL="0" indent="0">
              <a:buNone/>
            </a:pPr>
            <a:r>
              <a:rPr lang="en-US" sz="1600" dirty="0">
                <a:solidFill>
                  <a:srgbClr val="002D73"/>
                </a:solidFill>
              </a:rPr>
              <a:t>This contract allows New York State Authorized Users (AUs) to purchase multiple types of flooring, as well as, the installation of the flooring by conducting a request for quote.  </a:t>
            </a:r>
          </a:p>
        </p:txBody>
      </p:sp>
      <p:sp>
        <p:nvSpPr>
          <p:cNvPr id="4" name="Slide Number Placeholder 3"/>
          <p:cNvSpPr>
            <a:spLocks noGrp="1"/>
          </p:cNvSpPr>
          <p:nvPr>
            <p:ph type="sldNum" sz="quarter" idx="12"/>
          </p:nvPr>
        </p:nvSpPr>
        <p:spPr/>
        <p:txBody>
          <a:bodyPr/>
          <a:lstStyle/>
          <a:p>
            <a:fld id="{A7754AA7-8025-408E-B296-E2B43FE08638}" type="slidenum">
              <a:rPr lang="en-US" smtClean="0"/>
              <a:t>4</a:t>
            </a:fld>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3723219"/>
            <a:ext cx="1981200" cy="86750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71800" y="1916626"/>
            <a:ext cx="1984248" cy="94538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95800" y="3639509"/>
            <a:ext cx="1984248" cy="103492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048797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61951"/>
            <a:ext cx="8229600" cy="609599"/>
          </a:xfrm>
        </p:spPr>
        <p:txBody>
          <a:bodyPr>
            <a:normAutofit/>
          </a:bodyPr>
          <a:lstStyle/>
          <a:p>
            <a:pPr algn="ctr"/>
            <a:r>
              <a:rPr lang="en-US" sz="2200" u="sng" dirty="0"/>
              <a:t>Introduction – cont’d</a:t>
            </a:r>
          </a:p>
        </p:txBody>
      </p:sp>
      <p:sp>
        <p:nvSpPr>
          <p:cNvPr id="3" name="Content Placeholder 2"/>
          <p:cNvSpPr>
            <a:spLocks noGrp="1"/>
          </p:cNvSpPr>
          <p:nvPr>
            <p:ph idx="1"/>
          </p:nvPr>
        </p:nvSpPr>
        <p:spPr>
          <a:xfrm>
            <a:off x="159173" y="1047750"/>
            <a:ext cx="8229600" cy="3428999"/>
          </a:xfrm>
        </p:spPr>
        <p:txBody>
          <a:bodyPr>
            <a:normAutofit/>
          </a:bodyPr>
          <a:lstStyle/>
          <a:p>
            <a:pPr marL="0" indent="0">
              <a:buNone/>
            </a:pPr>
            <a:r>
              <a:rPr lang="en-US" sz="1800" dirty="0">
                <a:solidFill>
                  <a:srgbClr val="002D73"/>
                </a:solidFill>
              </a:rPr>
              <a:t>On June 30, 2017, OGS Procurement Services issued awards to Contractors under Group: 20600 Award: PGB-23063 for Floor Coverings and Related Services.  </a:t>
            </a:r>
          </a:p>
          <a:p>
            <a:pPr marL="0" indent="0">
              <a:buNone/>
            </a:pPr>
            <a:endParaRPr lang="en-US" sz="1800" dirty="0">
              <a:solidFill>
                <a:srgbClr val="002D73"/>
              </a:solidFill>
            </a:endParaRPr>
          </a:p>
          <a:p>
            <a:pPr marL="0" indent="0">
              <a:buNone/>
            </a:pPr>
            <a:r>
              <a:rPr lang="en-US" sz="1800" dirty="0">
                <a:solidFill>
                  <a:srgbClr val="002D73"/>
                </a:solidFill>
              </a:rPr>
              <a:t>This Contract offers floor covering options from seven (7) Contractors, including broadloom carpet, carpet tile, vinyl tile and installation of these materials are available under this contract.</a:t>
            </a:r>
          </a:p>
          <a:p>
            <a:pPr marL="0" indent="0">
              <a:buNone/>
            </a:pPr>
            <a:endParaRPr lang="en-US" sz="1800" dirty="0">
              <a:solidFill>
                <a:srgbClr val="002D73"/>
              </a:solidFill>
            </a:endParaRPr>
          </a:p>
          <a:p>
            <a:pPr marL="0" indent="0">
              <a:buNone/>
            </a:pPr>
            <a:r>
              <a:rPr lang="en-US" sz="1800" dirty="0">
                <a:solidFill>
                  <a:srgbClr val="002D73"/>
                </a:solidFill>
              </a:rPr>
              <a:t>The primary goal of this webinar is to present information on the use of the contract and to present tools that can help you use the contract to get the most competitive pricing for your flooring project.</a:t>
            </a:r>
          </a:p>
          <a:p>
            <a:pPr marL="0" indent="0">
              <a:buNone/>
            </a:pPr>
            <a:endParaRPr lang="en-US" sz="1800" dirty="0">
              <a:solidFill>
                <a:srgbClr val="002D73"/>
              </a:solidFill>
            </a:endParaRPr>
          </a:p>
        </p:txBody>
      </p:sp>
      <p:sp>
        <p:nvSpPr>
          <p:cNvPr id="4" name="Slide Number Placeholder 3"/>
          <p:cNvSpPr>
            <a:spLocks noGrp="1"/>
          </p:cNvSpPr>
          <p:nvPr>
            <p:ph type="sldNum" sz="quarter" idx="12"/>
          </p:nvPr>
        </p:nvSpPr>
        <p:spPr/>
        <p:txBody>
          <a:bodyPr/>
          <a:lstStyle/>
          <a:p>
            <a:fld id="{A7754AA7-8025-408E-B296-E2B43FE08638}" type="slidenum">
              <a:rPr lang="en-US" smtClean="0"/>
              <a:t>5</a:t>
            </a:fld>
            <a:endParaRPr lang="en-US" dirty="0"/>
          </a:p>
        </p:txBody>
      </p:sp>
    </p:spTree>
    <p:extLst>
      <p:ext uri="{BB962C8B-B14F-4D97-AF65-F5344CB8AC3E}">
        <p14:creationId xmlns:p14="http://schemas.microsoft.com/office/powerpoint/2010/main" val="3617140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61951"/>
            <a:ext cx="8229600" cy="552449"/>
          </a:xfrm>
        </p:spPr>
        <p:txBody>
          <a:bodyPr>
            <a:normAutofit/>
          </a:bodyPr>
          <a:lstStyle/>
          <a:p>
            <a:pPr algn="ctr"/>
            <a:r>
              <a:rPr lang="en-US" sz="2200" u="sng" dirty="0"/>
              <a:t>How to Find the Contract</a:t>
            </a:r>
          </a:p>
        </p:txBody>
      </p:sp>
      <p:sp>
        <p:nvSpPr>
          <p:cNvPr id="4" name="Slide Number Placeholder 3"/>
          <p:cNvSpPr>
            <a:spLocks noGrp="1"/>
          </p:cNvSpPr>
          <p:nvPr>
            <p:ph type="sldNum" sz="quarter" idx="12"/>
          </p:nvPr>
        </p:nvSpPr>
        <p:spPr/>
        <p:txBody>
          <a:bodyPr/>
          <a:lstStyle/>
          <a:p>
            <a:fld id="{A7754AA7-8025-408E-B296-E2B43FE08638}" type="slidenum">
              <a:rPr lang="en-US" smtClean="0"/>
              <a:t>6</a:t>
            </a:fld>
            <a:endParaRPr lang="en-US" dirty="0"/>
          </a:p>
        </p:txBody>
      </p:sp>
      <p:sp>
        <p:nvSpPr>
          <p:cNvPr id="6" name="Rectangle 5"/>
          <p:cNvSpPr>
            <a:spLocks noChangeAspect="1"/>
          </p:cNvSpPr>
          <p:nvPr/>
        </p:nvSpPr>
        <p:spPr>
          <a:xfrm>
            <a:off x="304800" y="991707"/>
            <a:ext cx="8305800" cy="4019562"/>
          </a:xfrm>
          <a:prstGeom prst="rect">
            <a:avLst/>
          </a:prstGeom>
        </p:spPr>
        <p:txBody>
          <a:bodyPr wrap="square" anchor="ctr">
            <a:spAutoFit/>
          </a:bodyPr>
          <a:lstStyle/>
          <a:p>
            <a:pPr>
              <a:spcBef>
                <a:spcPct val="20000"/>
              </a:spcBef>
            </a:pPr>
            <a:r>
              <a:rPr lang="en-US" dirty="0">
                <a:solidFill>
                  <a:srgbClr val="002D73"/>
                </a:solidFill>
                <a:latin typeface="Arial" panose="020B0604020202020204" pitchFamily="34" charset="0"/>
                <a:cs typeface="Arial" panose="020B0604020202020204" pitchFamily="34" charset="0"/>
              </a:rPr>
              <a:t>The contract and corresponding information is located on the New York State, Office of General Services website</a:t>
            </a:r>
            <a:r>
              <a:rPr lang="en-US" dirty="0">
                <a:solidFill>
                  <a:srgbClr val="E75300"/>
                </a:solidFill>
                <a:latin typeface="Arial" panose="020B0604020202020204" pitchFamily="34" charset="0"/>
                <a:cs typeface="Arial" panose="020B0604020202020204" pitchFamily="34" charset="0"/>
              </a:rPr>
              <a:t> </a:t>
            </a:r>
            <a:r>
              <a:rPr lang="en-US" dirty="0">
                <a:solidFill>
                  <a:schemeClr val="accent5"/>
                </a:solidFill>
                <a:latin typeface="Arial" panose="020B0604020202020204" pitchFamily="34" charset="0"/>
                <a:cs typeface="Arial" panose="020B0604020202020204" pitchFamily="34" charset="0"/>
              </a:rPr>
              <a:t>at</a:t>
            </a:r>
            <a:r>
              <a:rPr lang="en-US" dirty="0">
                <a:solidFill>
                  <a:srgbClr val="E75300"/>
                </a:solidFill>
                <a:latin typeface="Arial" panose="020B0604020202020204" pitchFamily="34" charset="0"/>
                <a:cs typeface="Arial" panose="020B0604020202020204" pitchFamily="34" charset="0"/>
              </a:rPr>
              <a:t> https://www.ogs.ny.gov</a:t>
            </a:r>
            <a:endParaRPr lang="en-US" dirty="0">
              <a:solidFill>
                <a:schemeClr val="accent5"/>
              </a:solidFill>
              <a:latin typeface="Arial" panose="020B0604020202020204" pitchFamily="34" charset="0"/>
              <a:cs typeface="Arial" panose="020B0604020202020204" pitchFamily="34" charset="0"/>
            </a:endParaRPr>
          </a:p>
          <a:p>
            <a:pPr lvl="1" indent="177800">
              <a:buFont typeface="Arial" panose="020B0604020202020204" pitchFamily="34" charset="0"/>
              <a:buChar char="•"/>
            </a:pPr>
            <a:r>
              <a:rPr lang="en-US" dirty="0">
                <a:solidFill>
                  <a:srgbClr val="E75300"/>
                </a:solidFill>
                <a:latin typeface="Arial" panose="020B0604020202020204" pitchFamily="34" charset="0"/>
                <a:cs typeface="Arial" panose="020B0604020202020204" pitchFamily="34" charset="0"/>
              </a:rPr>
              <a:t>Click “Procurement”</a:t>
            </a:r>
          </a:p>
          <a:p>
            <a:pPr lvl="1" indent="177800">
              <a:buFont typeface="Arial" panose="020B0604020202020204" pitchFamily="34" charset="0"/>
              <a:buChar char="•"/>
            </a:pPr>
            <a:r>
              <a:rPr lang="en-US" dirty="0">
                <a:solidFill>
                  <a:srgbClr val="E75300"/>
                </a:solidFill>
                <a:latin typeface="Arial" panose="020B0604020202020204" pitchFamily="34" charset="0"/>
                <a:cs typeface="Arial" panose="020B0604020202020204" pitchFamily="34" charset="0"/>
              </a:rPr>
              <a:t>Click “Go To The Procurement Services Website”</a:t>
            </a:r>
          </a:p>
          <a:p>
            <a:pPr lvl="1" indent="177800">
              <a:buFont typeface="Arial" panose="020B0604020202020204" pitchFamily="34" charset="0"/>
              <a:buChar char="•"/>
            </a:pPr>
            <a:r>
              <a:rPr lang="en-US" dirty="0">
                <a:solidFill>
                  <a:srgbClr val="E75300"/>
                </a:solidFill>
                <a:latin typeface="Arial" panose="020B0604020202020204" pitchFamily="34" charset="0"/>
                <a:cs typeface="Arial" panose="020B0604020202020204" pitchFamily="34" charset="0"/>
              </a:rPr>
              <a:t>Click “Find Contracts”</a:t>
            </a:r>
          </a:p>
          <a:p>
            <a:pPr lvl="1" indent="177800" defTabSz="571500">
              <a:buFont typeface="Arial" panose="020B0604020202020204" pitchFamily="34" charset="0"/>
              <a:buChar char="•"/>
              <a:tabLst>
                <a:tab pos="627063" algn="l"/>
              </a:tabLst>
            </a:pPr>
            <a:r>
              <a:rPr lang="en-US" dirty="0">
                <a:solidFill>
                  <a:srgbClr val="E75300"/>
                </a:solidFill>
                <a:latin typeface="Arial" panose="020B0604020202020204" pitchFamily="34" charset="0"/>
                <a:cs typeface="Arial" panose="020B0604020202020204" pitchFamily="34" charset="0"/>
              </a:rPr>
              <a:t>Click “Commodity Contracts”(Located under the Procurement Centralized  	Contracts)</a:t>
            </a:r>
          </a:p>
          <a:p>
            <a:pPr lvl="1" indent="177800">
              <a:buFont typeface="Arial" panose="020B0604020202020204" pitchFamily="34" charset="0"/>
              <a:buChar char="•"/>
            </a:pPr>
            <a:r>
              <a:rPr lang="en-US" dirty="0">
                <a:solidFill>
                  <a:srgbClr val="E75300"/>
                </a:solidFill>
                <a:latin typeface="Arial" panose="020B0604020202020204" pitchFamily="34" charset="0"/>
                <a:cs typeface="Arial" panose="020B0604020202020204" pitchFamily="34" charset="0"/>
              </a:rPr>
              <a:t>Click Group “206” </a:t>
            </a:r>
            <a:r>
              <a:rPr lang="en-US" i="1" dirty="0">
                <a:solidFill>
                  <a:srgbClr val="E75300"/>
                </a:solidFill>
                <a:latin typeface="Arial" panose="020B0604020202020204" pitchFamily="34" charset="0"/>
                <a:cs typeface="Arial" panose="020B0604020202020204" pitchFamily="34" charset="0"/>
              </a:rPr>
              <a:t>Carpets, Carpet Tiles, &amp; Rugs</a:t>
            </a:r>
            <a:endParaRPr lang="en-US" dirty="0">
              <a:solidFill>
                <a:srgbClr val="E75300"/>
              </a:solidFill>
              <a:latin typeface="Arial" panose="020B0604020202020204" pitchFamily="34" charset="0"/>
              <a:cs typeface="Arial" panose="020B0604020202020204" pitchFamily="34" charset="0"/>
            </a:endParaRPr>
          </a:p>
          <a:p>
            <a:pPr lvl="1" indent="177800">
              <a:buFont typeface="Arial" panose="020B0604020202020204" pitchFamily="34" charset="0"/>
              <a:buChar char="•"/>
            </a:pPr>
            <a:r>
              <a:rPr lang="en-US" dirty="0">
                <a:solidFill>
                  <a:srgbClr val="E75300"/>
                </a:solidFill>
                <a:latin typeface="Arial" panose="020B0604020202020204" pitchFamily="34" charset="0"/>
                <a:cs typeface="Arial" panose="020B0604020202020204" pitchFamily="34" charset="0"/>
              </a:rPr>
              <a:t>Click Group-Award “20600-23063” </a:t>
            </a:r>
            <a:r>
              <a:rPr lang="en-US" i="1" dirty="0">
                <a:solidFill>
                  <a:srgbClr val="E75300"/>
                </a:solidFill>
                <a:latin typeface="Arial" panose="020B0604020202020204" pitchFamily="34" charset="0"/>
                <a:cs typeface="Arial" panose="020B0604020202020204" pitchFamily="34" charset="0"/>
              </a:rPr>
              <a:t>Floor Covering (NJPA)</a:t>
            </a:r>
            <a:endParaRPr lang="en-US" dirty="0">
              <a:solidFill>
                <a:srgbClr val="E75300"/>
              </a:solidFill>
              <a:latin typeface="Arial" panose="020B0604020202020204" pitchFamily="34" charset="0"/>
              <a:cs typeface="Arial" panose="020B0604020202020204" pitchFamily="34" charset="0"/>
            </a:endParaRPr>
          </a:p>
          <a:p>
            <a:pPr>
              <a:spcBef>
                <a:spcPct val="20000"/>
              </a:spcBef>
            </a:pPr>
            <a:endParaRPr lang="en-US" sz="1100" dirty="0">
              <a:solidFill>
                <a:srgbClr val="002D73"/>
              </a:solidFill>
              <a:latin typeface="Arial" panose="020B0604020202020204" pitchFamily="34" charset="0"/>
              <a:cs typeface="Arial" panose="020B0604020202020204" pitchFamily="34" charset="0"/>
            </a:endParaRPr>
          </a:p>
          <a:p>
            <a:pPr>
              <a:spcBef>
                <a:spcPct val="20000"/>
              </a:spcBef>
            </a:pPr>
            <a:r>
              <a:rPr lang="en-US" dirty="0">
                <a:solidFill>
                  <a:srgbClr val="002D73"/>
                </a:solidFill>
                <a:latin typeface="Arial" panose="020B0604020202020204" pitchFamily="34" charset="0"/>
                <a:cs typeface="Arial" panose="020B0604020202020204" pitchFamily="34" charset="0"/>
              </a:rPr>
              <a:t>Below is the direct link to the Floor Coverings and Related Services Contract </a:t>
            </a:r>
            <a:r>
              <a:rPr lang="en-US" dirty="0">
                <a:solidFill>
                  <a:srgbClr val="002D73"/>
                </a:solidFill>
                <a:latin typeface="Arial" panose="020B0604020202020204" pitchFamily="34" charset="0"/>
                <a:cs typeface="Arial" panose="020B0604020202020204" pitchFamily="34" charset="0"/>
                <a:hlinkClick r:id="rId3"/>
              </a:rPr>
              <a:t>https://www.ogs.ny.gov/purchase/spg/awards/2060023063CAN.HTM</a:t>
            </a:r>
            <a:r>
              <a:rPr lang="en-US" dirty="0">
                <a:solidFill>
                  <a:srgbClr val="002D73"/>
                </a:solidFill>
                <a:latin typeface="Arial" panose="020B0604020202020204" pitchFamily="34" charset="0"/>
                <a:cs typeface="Arial" panose="020B0604020202020204" pitchFamily="34" charset="0"/>
              </a:rPr>
              <a:t> </a:t>
            </a:r>
            <a:endParaRPr lang="en-US" sz="1600" dirty="0">
              <a:solidFill>
                <a:srgbClr val="002D73"/>
              </a:solidFill>
              <a:latin typeface="Arial" panose="020B0604020202020204" pitchFamily="34" charset="0"/>
              <a:cs typeface="Arial" panose="020B0604020202020204" pitchFamily="34" charset="0"/>
            </a:endParaRPr>
          </a:p>
          <a:p>
            <a:endParaRPr lang="en-US" sz="1600" dirty="0">
              <a:solidFill>
                <a:srgbClr val="002D73"/>
              </a:solidFill>
              <a:latin typeface="Arial" panose="020B0604020202020204" pitchFamily="34" charset="0"/>
              <a:cs typeface="Arial" panose="020B0604020202020204" pitchFamily="34" charset="0"/>
            </a:endParaRPr>
          </a:p>
          <a:p>
            <a:endParaRPr lang="en-US" sz="1600" dirty="0">
              <a:solidFill>
                <a:srgbClr val="002D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1730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361950"/>
            <a:ext cx="8229600" cy="304800"/>
          </a:xfrm>
        </p:spPr>
        <p:txBody>
          <a:bodyPr>
            <a:noAutofit/>
          </a:bodyPr>
          <a:lstStyle/>
          <a:p>
            <a:pPr algn="ctr"/>
            <a:r>
              <a:rPr lang="en-US" sz="2000" u="sng" dirty="0"/>
              <a:t>Landing Page Contents</a:t>
            </a:r>
            <a:endParaRPr lang="en-US" sz="2000" dirty="0"/>
          </a:p>
        </p:txBody>
      </p:sp>
      <p:sp>
        <p:nvSpPr>
          <p:cNvPr id="4" name="Slide Number Placeholder 3"/>
          <p:cNvSpPr>
            <a:spLocks noGrp="1"/>
          </p:cNvSpPr>
          <p:nvPr>
            <p:ph type="sldNum" sz="quarter" idx="12"/>
          </p:nvPr>
        </p:nvSpPr>
        <p:spPr/>
        <p:txBody>
          <a:bodyPr/>
          <a:lstStyle/>
          <a:p>
            <a:fld id="{A7754AA7-8025-408E-B296-E2B43FE08638}" type="slidenum">
              <a:rPr lang="en-US" smtClean="0"/>
              <a:t>7</a:t>
            </a:fld>
            <a:endParaRPr lang="en-US" dirty="0"/>
          </a:p>
        </p:txBody>
      </p:sp>
      <p:sp>
        <p:nvSpPr>
          <p:cNvPr id="6" name="Rectangle 5"/>
          <p:cNvSpPr>
            <a:spLocks/>
          </p:cNvSpPr>
          <p:nvPr/>
        </p:nvSpPr>
        <p:spPr>
          <a:xfrm>
            <a:off x="3912323" y="830580"/>
            <a:ext cx="5216440" cy="3646171"/>
          </a:xfrm>
          <a:prstGeom prst="rect">
            <a:avLst/>
          </a:prstGeom>
        </p:spPr>
        <p:txBody>
          <a:bodyPr wrap="square" anchor="t">
            <a:noAutofit/>
          </a:bodyPr>
          <a:lstStyle/>
          <a:p>
            <a:pPr marL="285750" indent="-285750">
              <a:spcBef>
                <a:spcPts val="25"/>
              </a:spcBef>
              <a:spcAft>
                <a:spcPts val="25"/>
              </a:spcAft>
              <a:buFont typeface="Arial" panose="020B0604020202020204" pitchFamily="34" charset="0"/>
              <a:buChar char="•"/>
            </a:pPr>
            <a:endParaRPr lang="en-US" sz="1400" b="1" dirty="0">
              <a:solidFill>
                <a:srgbClr val="002D73"/>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5CC4AC7E-9C6A-4A09-A2DF-1DF31C547A8C}"/>
              </a:ext>
            </a:extLst>
          </p:cNvPr>
          <p:cNvSpPr txBox="1"/>
          <p:nvPr/>
        </p:nvSpPr>
        <p:spPr>
          <a:xfrm>
            <a:off x="3901437" y="784633"/>
            <a:ext cx="5227326" cy="3611245"/>
          </a:xfrm>
          <a:prstGeom prst="rect">
            <a:avLst/>
          </a:prstGeom>
          <a:noFill/>
        </p:spPr>
        <p:txBody>
          <a:bodyPr wrap="square" rtlCol="0" anchor="ctr">
            <a:spAutoFit/>
          </a:bodyPr>
          <a:lstStyle/>
          <a:p>
            <a:pPr>
              <a:spcAft>
                <a:spcPts val="800"/>
              </a:spcAft>
            </a:pPr>
            <a:r>
              <a:rPr lang="en-US" sz="1350" b="1" u="sng" dirty="0">
                <a:latin typeface="Arial" panose="020B0604020202020204" pitchFamily="34" charset="0"/>
                <a:cs typeface="Arial" panose="020B0604020202020204" pitchFamily="34" charset="0"/>
              </a:rPr>
              <a:t>Award Document </a:t>
            </a:r>
            <a:r>
              <a:rPr lang="en-US" sz="1350" dirty="0">
                <a:latin typeface="Arial" panose="020B0604020202020204" pitchFamily="34" charset="0"/>
                <a:cs typeface="Arial" panose="020B0604020202020204" pitchFamily="34" charset="0"/>
              </a:rPr>
              <a:t>– Award/Contractor Information, OGS Contact</a:t>
            </a:r>
            <a:endParaRPr lang="en-US" sz="100" dirty="0">
              <a:latin typeface="Arial" panose="020B0604020202020204" pitchFamily="34" charset="0"/>
              <a:cs typeface="Arial" panose="020B0604020202020204" pitchFamily="34" charset="0"/>
            </a:endParaRPr>
          </a:p>
          <a:p>
            <a:pPr>
              <a:spcAft>
                <a:spcPts val="800"/>
              </a:spcAft>
            </a:pPr>
            <a:r>
              <a:rPr lang="en-US" sz="1350" b="1" u="sng" dirty="0">
                <a:latin typeface="Arial" panose="020B0604020202020204" pitchFamily="34" charset="0"/>
                <a:cs typeface="Arial" panose="020B0604020202020204" pitchFamily="34" charset="0"/>
              </a:rPr>
              <a:t>Contract Updates </a:t>
            </a:r>
            <a:r>
              <a:rPr lang="en-US" sz="1350" dirty="0">
                <a:latin typeface="Arial" panose="020B0604020202020204" pitchFamily="34" charset="0"/>
                <a:cs typeface="Arial" panose="020B0604020202020204" pitchFamily="34" charset="0"/>
              </a:rPr>
              <a:t>– Contains all Contract Award Updates</a:t>
            </a:r>
            <a:endParaRPr lang="en-US" sz="100" dirty="0">
              <a:latin typeface="Arial" panose="020B0604020202020204" pitchFamily="34" charset="0"/>
              <a:cs typeface="Arial" panose="020B0604020202020204" pitchFamily="34" charset="0"/>
            </a:endParaRPr>
          </a:p>
          <a:p>
            <a:pPr>
              <a:spcAft>
                <a:spcPts val="800"/>
              </a:spcAft>
            </a:pPr>
            <a:r>
              <a:rPr lang="en-US" sz="1350" b="1" u="sng" dirty="0">
                <a:latin typeface="Arial" panose="020B0604020202020204" pitchFamily="34" charset="0"/>
                <a:cs typeface="Arial" panose="020B0604020202020204" pitchFamily="34" charset="0"/>
              </a:rPr>
              <a:t>Contractor Information </a:t>
            </a:r>
            <a:r>
              <a:rPr lang="en-US" sz="1350" dirty="0">
                <a:latin typeface="Arial" panose="020B0604020202020204" pitchFamily="34" charset="0"/>
                <a:cs typeface="Arial" panose="020B0604020202020204" pitchFamily="34" charset="0"/>
              </a:rPr>
              <a:t>– Executed Contract, Price List and Dealer listing. (Covered in next slide)</a:t>
            </a:r>
            <a:endParaRPr lang="en-US" sz="100" dirty="0">
              <a:latin typeface="Arial" panose="020B0604020202020204" pitchFamily="34" charset="0"/>
              <a:cs typeface="Arial" panose="020B0604020202020204" pitchFamily="34" charset="0"/>
            </a:endParaRPr>
          </a:p>
          <a:p>
            <a:pPr>
              <a:spcAft>
                <a:spcPts val="800"/>
              </a:spcAft>
            </a:pPr>
            <a:r>
              <a:rPr lang="en-US" sz="1350" b="1" u="sng" dirty="0">
                <a:latin typeface="Arial" panose="020B0604020202020204" pitchFamily="34" charset="0"/>
                <a:cs typeface="Arial" panose="020B0604020202020204" pitchFamily="34" charset="0"/>
              </a:rPr>
              <a:t>MWBE Dealer List </a:t>
            </a:r>
            <a:r>
              <a:rPr lang="en-US" sz="1350" dirty="0">
                <a:latin typeface="Arial" panose="020B0604020202020204" pitchFamily="34" charset="0"/>
                <a:cs typeface="Arial" panose="020B0604020202020204" pitchFamily="34" charset="0"/>
              </a:rPr>
              <a:t>– Listing of all MWBE Dealers</a:t>
            </a:r>
            <a:endParaRPr lang="en-US" sz="100" dirty="0">
              <a:latin typeface="Arial" panose="020B0604020202020204" pitchFamily="34" charset="0"/>
              <a:cs typeface="Arial" panose="020B0604020202020204" pitchFamily="34" charset="0"/>
            </a:endParaRPr>
          </a:p>
          <a:p>
            <a:pPr>
              <a:spcAft>
                <a:spcPts val="800"/>
              </a:spcAft>
            </a:pPr>
            <a:r>
              <a:rPr lang="en-US" sz="1350" b="1" u="sng" dirty="0">
                <a:latin typeface="Arial" panose="020B0604020202020204" pitchFamily="34" charset="0"/>
                <a:cs typeface="Arial" panose="020B0604020202020204" pitchFamily="34" charset="0"/>
              </a:rPr>
              <a:t>How to Use </a:t>
            </a:r>
            <a:r>
              <a:rPr lang="en-US" sz="1350" dirty="0">
                <a:latin typeface="Arial" panose="020B0604020202020204" pitchFamily="34" charset="0"/>
                <a:cs typeface="Arial" panose="020B0604020202020204" pitchFamily="34" charset="0"/>
              </a:rPr>
              <a:t>–  Information on how to use this contract.</a:t>
            </a:r>
          </a:p>
          <a:p>
            <a:pPr>
              <a:spcAft>
                <a:spcPts val="800"/>
              </a:spcAft>
            </a:pPr>
            <a:r>
              <a:rPr lang="en-US" sz="1350" b="1" u="sng" dirty="0">
                <a:latin typeface="Arial" panose="020B0604020202020204" pitchFamily="34" charset="0"/>
                <a:cs typeface="Arial" panose="020B0604020202020204" pitchFamily="34" charset="0"/>
              </a:rPr>
              <a:t>FAQ’s</a:t>
            </a:r>
            <a:r>
              <a:rPr lang="en-US" sz="1350" dirty="0">
                <a:latin typeface="Arial" panose="020B0604020202020204" pitchFamily="34" charset="0"/>
                <a:cs typeface="Arial" panose="020B0604020202020204" pitchFamily="34" charset="0"/>
              </a:rPr>
              <a:t> – Frequently Asked Questions/Answers</a:t>
            </a:r>
          </a:p>
          <a:p>
            <a:pPr>
              <a:spcAft>
                <a:spcPts val="800"/>
              </a:spcAft>
            </a:pPr>
            <a:r>
              <a:rPr lang="en-US" sz="1350" b="1" u="sng" dirty="0">
                <a:latin typeface="Arial" panose="020B0604020202020204" pitchFamily="34" charset="0"/>
                <a:cs typeface="Arial" panose="020B0604020202020204" pitchFamily="34" charset="0"/>
              </a:rPr>
              <a:t>Flooring Quote Form </a:t>
            </a:r>
            <a:r>
              <a:rPr lang="en-US" sz="1350" dirty="0">
                <a:latin typeface="Arial" panose="020B0604020202020204" pitchFamily="34" charset="0"/>
                <a:cs typeface="Arial" panose="020B0604020202020204" pitchFamily="34" charset="0"/>
              </a:rPr>
              <a:t>– OGS recommend quote template.</a:t>
            </a:r>
          </a:p>
          <a:p>
            <a:pPr>
              <a:spcAft>
                <a:spcPts val="800"/>
              </a:spcAft>
            </a:pPr>
            <a:r>
              <a:rPr lang="en-US" sz="1350" b="1" u="sng" dirty="0">
                <a:latin typeface="Arial" panose="020B0604020202020204" pitchFamily="34" charset="0"/>
                <a:cs typeface="Arial" panose="020B0604020202020204" pitchFamily="34" charset="0"/>
              </a:rPr>
              <a:t>Reasonableness of Price Tool </a:t>
            </a:r>
            <a:r>
              <a:rPr lang="en-US" sz="1350" dirty="0">
                <a:latin typeface="Arial" panose="020B0604020202020204" pitchFamily="34" charset="0"/>
                <a:cs typeface="Arial" panose="020B0604020202020204" pitchFamily="34" charset="0"/>
              </a:rPr>
              <a:t>– AU tool for checking ROP</a:t>
            </a:r>
          </a:p>
          <a:p>
            <a:pPr>
              <a:spcAft>
                <a:spcPts val="800"/>
              </a:spcAft>
            </a:pPr>
            <a:r>
              <a:rPr lang="en-US" sz="1350" b="1" u="sng" dirty="0">
                <a:latin typeface="Arial" panose="020B0604020202020204" pitchFamily="34" charset="0"/>
                <a:cs typeface="Arial" panose="020B0604020202020204" pitchFamily="34" charset="0"/>
              </a:rPr>
              <a:t>DOL Certified Payroll </a:t>
            </a:r>
            <a:r>
              <a:rPr lang="en-US" sz="1350" dirty="0">
                <a:latin typeface="Arial" panose="020B0604020202020204" pitchFamily="34" charset="0"/>
                <a:cs typeface="Arial" panose="020B0604020202020204" pitchFamily="34" charset="0"/>
              </a:rPr>
              <a:t>– Optional Contractor Payroll Record  </a:t>
            </a:r>
          </a:p>
          <a:p>
            <a:pPr>
              <a:spcAft>
                <a:spcPts val="800"/>
              </a:spcAft>
            </a:pPr>
            <a:r>
              <a:rPr lang="en-US" sz="1350" b="1" u="sng" dirty="0">
                <a:latin typeface="Arial" panose="020B0604020202020204" pitchFamily="34" charset="0"/>
                <a:cs typeface="Arial" panose="020B0604020202020204" pitchFamily="34" charset="0"/>
              </a:rPr>
              <a:t>Historical Details </a:t>
            </a:r>
            <a:r>
              <a:rPr lang="en-US" sz="1350" dirty="0">
                <a:latin typeface="Arial" panose="020B0604020202020204" pitchFamily="34" charset="0"/>
                <a:cs typeface="Arial" panose="020B0604020202020204" pitchFamily="34" charset="0"/>
              </a:rPr>
              <a:t>– Historic Details of contract.</a:t>
            </a:r>
          </a:p>
          <a:p>
            <a:pPr>
              <a:spcAft>
                <a:spcPts val="800"/>
              </a:spcAft>
            </a:pPr>
            <a:r>
              <a:rPr lang="en-US" sz="1350" b="1" u="sng" dirty="0">
                <a:latin typeface="Arial" panose="020B0604020202020204" pitchFamily="34" charset="0"/>
                <a:cs typeface="Arial" panose="020B0604020202020204" pitchFamily="34" charset="0"/>
              </a:rPr>
              <a:t>Customer Service </a:t>
            </a:r>
            <a:r>
              <a:rPr lang="en-US" sz="1350" dirty="0">
                <a:latin typeface="Arial" panose="020B0604020202020204" pitchFamily="34" charset="0"/>
                <a:cs typeface="Arial" panose="020B0604020202020204" pitchFamily="34" charset="0"/>
              </a:rPr>
              <a:t>– Contact information &amp; Performance Report.</a:t>
            </a:r>
            <a:endParaRPr lang="en-US" sz="1400" dirty="0">
              <a:latin typeface="Arial" panose="020B0604020202020204" pitchFamily="34" charset="0"/>
              <a:cs typeface="Arial" panose="020B0604020202020204" pitchFamily="34" charset="0"/>
            </a:endParaRPr>
          </a:p>
        </p:txBody>
      </p:sp>
      <p:pic>
        <p:nvPicPr>
          <p:cNvPr id="13" name="Content Placeholder 12">
            <a:extLst>
              <a:ext uri="{FF2B5EF4-FFF2-40B4-BE49-F238E27FC236}">
                <a16:creationId xmlns:a16="http://schemas.microsoft.com/office/drawing/2014/main" id="{2E8D46F8-6DBC-4C77-B2CA-0C7A069C9048}"/>
              </a:ext>
            </a:extLst>
          </p:cNvPr>
          <p:cNvPicPr>
            <a:picLocks noGrp="1" noChangeAspect="1"/>
          </p:cNvPicPr>
          <p:nvPr>
            <p:ph idx="1"/>
          </p:nvPr>
        </p:nvPicPr>
        <p:blipFill>
          <a:blip r:embed="rId3"/>
          <a:stretch>
            <a:fillRect/>
          </a:stretch>
        </p:blipFill>
        <p:spPr>
          <a:xfrm>
            <a:off x="76201" y="830581"/>
            <a:ext cx="3810000" cy="3565298"/>
          </a:xfrm>
          <a:prstGeom prst="rect">
            <a:avLst/>
          </a:prstGeom>
        </p:spPr>
      </p:pic>
    </p:spTree>
    <p:extLst>
      <p:ext uri="{BB962C8B-B14F-4D97-AF65-F5344CB8AC3E}">
        <p14:creationId xmlns:p14="http://schemas.microsoft.com/office/powerpoint/2010/main" val="2667260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61951"/>
            <a:ext cx="8229600" cy="685800"/>
          </a:xfrm>
        </p:spPr>
        <p:txBody>
          <a:bodyPr>
            <a:normAutofit/>
          </a:bodyPr>
          <a:lstStyle/>
          <a:p>
            <a:pPr algn="ctr"/>
            <a:r>
              <a:rPr lang="en-US" sz="2200" u="sng" dirty="0"/>
              <a:t>Contractor Information Summary Page</a:t>
            </a:r>
          </a:p>
        </p:txBody>
      </p:sp>
      <p:sp>
        <p:nvSpPr>
          <p:cNvPr id="3" name="Content Placeholder 2"/>
          <p:cNvSpPr>
            <a:spLocks noGrp="1"/>
          </p:cNvSpPr>
          <p:nvPr>
            <p:ph idx="1"/>
          </p:nvPr>
        </p:nvSpPr>
        <p:spPr>
          <a:xfrm>
            <a:off x="160564" y="1047752"/>
            <a:ext cx="8229600" cy="3540464"/>
          </a:xfrm>
        </p:spPr>
        <p:txBody>
          <a:bodyPr anchor="ctr"/>
          <a:lstStyle/>
          <a:p>
            <a:pPr marL="0" indent="0">
              <a:buNone/>
            </a:pPr>
            <a:r>
              <a:rPr lang="en-US" sz="1800" dirty="0">
                <a:solidFill>
                  <a:srgbClr val="002D73"/>
                </a:solidFill>
              </a:rPr>
              <a:t>The Contractor Information Summary page contains all the pertinent information about each Contractor and provides links to the Contractor’s Price List, Piggyback Agreement, and Dealer List. All contract holders have their information available on this page in the same format.  </a:t>
            </a:r>
          </a:p>
          <a:p>
            <a:pPr marL="0" indent="0">
              <a:buNone/>
            </a:pPr>
            <a:endParaRPr lang="en-US" sz="1800" dirty="0">
              <a:solidFill>
                <a:srgbClr val="002D73"/>
              </a:solidFill>
            </a:endParaRPr>
          </a:p>
          <a:p>
            <a:pPr marL="0" indent="0">
              <a:buNone/>
            </a:pPr>
            <a:endParaRPr lang="en-US" sz="1800" dirty="0">
              <a:solidFill>
                <a:srgbClr val="002D73"/>
              </a:solidFill>
            </a:endParaRPr>
          </a:p>
          <a:p>
            <a:pPr marL="0" indent="0">
              <a:buNone/>
            </a:pPr>
            <a:r>
              <a:rPr lang="en-US" sz="1800" dirty="0">
                <a:solidFill>
                  <a:srgbClr val="002D73"/>
                </a:solidFill>
              </a:rPr>
              <a:t>On the next page, is a sample of the information from one of the Contractors under this contract, Bentley Mills</a:t>
            </a:r>
            <a:r>
              <a:rPr lang="en-US" sz="2000" dirty="0">
                <a:solidFill>
                  <a:srgbClr val="002D73"/>
                </a:solidFill>
              </a:rPr>
              <a:t>.</a:t>
            </a:r>
            <a:endParaRPr lang="en-US" dirty="0"/>
          </a:p>
        </p:txBody>
      </p:sp>
      <p:sp>
        <p:nvSpPr>
          <p:cNvPr id="4" name="Slide Number Placeholder 3"/>
          <p:cNvSpPr>
            <a:spLocks noGrp="1"/>
          </p:cNvSpPr>
          <p:nvPr>
            <p:ph type="sldNum" sz="quarter" idx="12"/>
          </p:nvPr>
        </p:nvSpPr>
        <p:spPr/>
        <p:txBody>
          <a:bodyPr/>
          <a:lstStyle/>
          <a:p>
            <a:fld id="{A7754AA7-8025-408E-B296-E2B43FE08638}" type="slidenum">
              <a:rPr lang="en-US" smtClean="0"/>
              <a:t>8</a:t>
            </a:fld>
            <a:endParaRPr lang="en-US" dirty="0"/>
          </a:p>
        </p:txBody>
      </p:sp>
      <p:sp>
        <p:nvSpPr>
          <p:cNvPr id="21" name="TextBox 20"/>
          <p:cNvSpPr txBox="1"/>
          <p:nvPr/>
        </p:nvSpPr>
        <p:spPr>
          <a:xfrm>
            <a:off x="5771575" y="2231714"/>
            <a:ext cx="3200400" cy="307777"/>
          </a:xfrm>
          <a:prstGeom prst="rect">
            <a:avLst/>
          </a:prstGeom>
          <a:noFill/>
        </p:spPr>
        <p:txBody>
          <a:bodyPr wrap="square" rtlCol="0">
            <a:spAutoFit/>
          </a:bodyPr>
          <a:lstStyle/>
          <a:p>
            <a:endParaRPr lang="en-US" sz="1400" dirty="0"/>
          </a:p>
        </p:txBody>
      </p:sp>
      <p:sp>
        <p:nvSpPr>
          <p:cNvPr id="28" name="TextBox 27"/>
          <p:cNvSpPr txBox="1"/>
          <p:nvPr/>
        </p:nvSpPr>
        <p:spPr>
          <a:xfrm>
            <a:off x="4930443" y="2797735"/>
            <a:ext cx="3527757" cy="307777"/>
          </a:xfrm>
          <a:prstGeom prst="rect">
            <a:avLst/>
          </a:prstGeom>
          <a:noFill/>
        </p:spPr>
        <p:txBody>
          <a:bodyPr wrap="square" rtlCol="0">
            <a:spAutoFit/>
          </a:bodyPr>
          <a:lstStyle/>
          <a:p>
            <a:r>
              <a:rPr lang="en-US" sz="1400" dirty="0">
                <a:solidFill>
                  <a:srgbClr val="E753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963348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93" y="336442"/>
            <a:ext cx="8229600" cy="566701"/>
          </a:xfrm>
        </p:spPr>
        <p:txBody>
          <a:bodyPr>
            <a:noAutofit/>
          </a:bodyPr>
          <a:lstStyle/>
          <a:p>
            <a:pPr algn="ctr"/>
            <a:r>
              <a:rPr lang="en-US" sz="2200" u="sng" dirty="0"/>
              <a:t>Contractor Information Summary Page – cont’d</a:t>
            </a:r>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A7754AA7-8025-408E-B296-E2B43FE08638}" type="slidenum">
              <a:rPr lang="en-US" smtClean="0"/>
              <a:t>9</a:t>
            </a:fld>
            <a:endParaRPr lang="en-US" dirty="0"/>
          </a:p>
        </p:txBody>
      </p:sp>
      <p:sp>
        <p:nvSpPr>
          <p:cNvPr id="20" name="TextBox 19"/>
          <p:cNvSpPr txBox="1"/>
          <p:nvPr/>
        </p:nvSpPr>
        <p:spPr>
          <a:xfrm>
            <a:off x="5276849" y="1114576"/>
            <a:ext cx="3753425" cy="584775"/>
          </a:xfrm>
          <a:prstGeom prst="rect">
            <a:avLst/>
          </a:prstGeom>
          <a:noFill/>
          <a:ln w="19050">
            <a:solidFill>
              <a:schemeClr val="tx1"/>
            </a:solidFill>
          </a:ln>
        </p:spPr>
        <p:txBody>
          <a:bodyPr wrap="square" rtlCol="0">
            <a:spAutoFit/>
          </a:bodyPr>
          <a:lstStyle/>
          <a:p>
            <a:pPr algn="ctr"/>
            <a:r>
              <a:rPr lang="en-US" sz="1600" b="1" dirty="0">
                <a:latin typeface="Arial" panose="020B0604020202020204" pitchFamily="34" charset="0"/>
                <a:cs typeface="Arial" panose="020B0604020202020204" pitchFamily="34" charset="0"/>
              </a:rPr>
              <a:t>Price List </a:t>
            </a:r>
            <a:r>
              <a:rPr lang="en-US" sz="1600" dirty="0">
                <a:latin typeface="Arial" panose="020B0604020202020204" pitchFamily="34" charset="0"/>
                <a:cs typeface="Arial" panose="020B0604020202020204" pitchFamily="34" charset="0"/>
              </a:rPr>
              <a:t>- </a:t>
            </a:r>
            <a:r>
              <a:rPr lang="en-US" sz="1600" dirty="0">
                <a:solidFill>
                  <a:srgbClr val="E75300"/>
                </a:solidFill>
                <a:latin typeface="Arial" panose="020B0604020202020204" pitchFamily="34" charset="0"/>
                <a:cs typeface="Arial" panose="020B0604020202020204" pitchFamily="34" charset="0"/>
              </a:rPr>
              <a:t>Contractors Price List of offerings</a:t>
            </a:r>
          </a:p>
        </p:txBody>
      </p:sp>
      <p:sp>
        <p:nvSpPr>
          <p:cNvPr id="26" name="TextBox 25"/>
          <p:cNvSpPr txBox="1"/>
          <p:nvPr/>
        </p:nvSpPr>
        <p:spPr>
          <a:xfrm>
            <a:off x="5276850" y="1873803"/>
            <a:ext cx="3753425" cy="523220"/>
          </a:xfrm>
          <a:prstGeom prst="rect">
            <a:avLst/>
          </a:prstGeom>
          <a:noFill/>
          <a:ln w="19050">
            <a:solidFill>
              <a:srgbClr val="002D73"/>
            </a:solidFill>
          </a:ln>
        </p:spPr>
        <p:txBody>
          <a:bodyPr wrap="square" rtlCol="0">
            <a:spAutoFit/>
          </a:bodyPr>
          <a:lstStyle/>
          <a:p>
            <a:pPr algn="ctr"/>
            <a:r>
              <a:rPr lang="en-US" sz="1400" b="1" dirty="0">
                <a:latin typeface="Arial" panose="020B0604020202020204" pitchFamily="34" charset="0"/>
                <a:cs typeface="Arial" panose="020B0604020202020204" pitchFamily="34" charset="0"/>
              </a:rPr>
              <a:t>Piggyback Agreement </a:t>
            </a:r>
            <a:r>
              <a:rPr lang="en-US" sz="1400" dirty="0">
                <a:latin typeface="Arial" panose="020B0604020202020204" pitchFamily="34" charset="0"/>
                <a:cs typeface="Arial" panose="020B0604020202020204" pitchFamily="34" charset="0"/>
              </a:rPr>
              <a:t>- </a:t>
            </a:r>
            <a:r>
              <a:rPr lang="en-US" sz="1400" dirty="0">
                <a:solidFill>
                  <a:srgbClr val="E75300"/>
                </a:solidFill>
                <a:latin typeface="Arial" panose="020B0604020202020204" pitchFamily="34" charset="0"/>
                <a:cs typeface="Arial" panose="020B0604020202020204" pitchFamily="34" charset="0"/>
              </a:rPr>
              <a:t>NYS Centralized Contract for the Contractor</a:t>
            </a:r>
          </a:p>
        </p:txBody>
      </p:sp>
      <p:sp>
        <p:nvSpPr>
          <p:cNvPr id="28" name="TextBox 27"/>
          <p:cNvSpPr txBox="1"/>
          <p:nvPr/>
        </p:nvSpPr>
        <p:spPr>
          <a:xfrm>
            <a:off x="5276849" y="2583400"/>
            <a:ext cx="3774325" cy="584775"/>
          </a:xfrm>
          <a:prstGeom prst="rect">
            <a:avLst/>
          </a:prstGeom>
          <a:noFill/>
          <a:ln w="19050">
            <a:solidFill>
              <a:srgbClr val="002D73"/>
            </a:solidFill>
          </a:ln>
        </p:spPr>
        <p:txBody>
          <a:bodyPr wrap="square" rtlCol="0">
            <a:spAutoFit/>
          </a:bodyPr>
          <a:lstStyle/>
          <a:p>
            <a:pPr algn="ctr"/>
            <a:r>
              <a:rPr lang="en-US" sz="1600" b="1" dirty="0">
                <a:latin typeface="Arial" panose="020B0604020202020204" pitchFamily="34" charset="0"/>
                <a:cs typeface="Arial" panose="020B0604020202020204" pitchFamily="34" charset="0"/>
              </a:rPr>
              <a:t>Dealer list </a:t>
            </a:r>
            <a:r>
              <a:rPr lang="en-US" sz="1600" dirty="0">
                <a:latin typeface="Arial" panose="020B0604020202020204" pitchFamily="34" charset="0"/>
                <a:cs typeface="Arial" panose="020B0604020202020204" pitchFamily="34" charset="0"/>
              </a:rPr>
              <a:t>– </a:t>
            </a:r>
            <a:r>
              <a:rPr lang="en-US" sz="1600" dirty="0">
                <a:solidFill>
                  <a:srgbClr val="E75300"/>
                </a:solidFill>
                <a:latin typeface="Arial" panose="020B0604020202020204" pitchFamily="34" charset="0"/>
                <a:cs typeface="Arial" panose="020B0604020202020204" pitchFamily="34" charset="0"/>
              </a:rPr>
              <a:t>Contractors Authorized Dealers </a:t>
            </a:r>
          </a:p>
        </p:txBody>
      </p:sp>
      <p:sp>
        <p:nvSpPr>
          <p:cNvPr id="13" name="TextBox 12"/>
          <p:cNvSpPr txBox="1"/>
          <p:nvPr/>
        </p:nvSpPr>
        <p:spPr>
          <a:xfrm>
            <a:off x="5267324" y="3281072"/>
            <a:ext cx="3894165" cy="1077218"/>
          </a:xfrm>
          <a:prstGeom prst="rect">
            <a:avLst/>
          </a:prstGeom>
          <a:noFill/>
          <a:ln w="19050">
            <a:solidFill>
              <a:srgbClr val="002D73"/>
            </a:solidFill>
          </a:ln>
        </p:spPr>
        <p:txBody>
          <a:bodyPr wrap="square" rtlCol="0">
            <a:spAutoFit/>
          </a:bodyPr>
          <a:lstStyle/>
          <a:p>
            <a:pPr algn="ctr"/>
            <a:r>
              <a:rPr lang="en-US" sz="1600" dirty="0">
                <a:solidFill>
                  <a:srgbClr val="E75300"/>
                </a:solidFill>
                <a:latin typeface="Arial" panose="020B0604020202020204" pitchFamily="34" charset="0"/>
                <a:cs typeface="Arial" panose="020B0604020202020204" pitchFamily="34" charset="0"/>
              </a:rPr>
              <a:t>The Notes field is where AUs can locate information in regards to each Contractors payment and shipping terms</a:t>
            </a:r>
            <a:r>
              <a:rPr lang="en-US" sz="1600" dirty="0">
                <a:latin typeface="Arial" panose="020B0604020202020204" pitchFamily="34" charset="0"/>
                <a:cs typeface="Arial" panose="020B0604020202020204" pitchFamily="34" charset="0"/>
              </a:rPr>
              <a:t>.</a:t>
            </a:r>
          </a:p>
        </p:txBody>
      </p:sp>
      <p:pic>
        <p:nvPicPr>
          <p:cNvPr id="10" name="Picture 9">
            <a:extLst>
              <a:ext uri="{FF2B5EF4-FFF2-40B4-BE49-F238E27FC236}">
                <a16:creationId xmlns:a16="http://schemas.microsoft.com/office/drawing/2014/main" id="{85A34401-0A7E-4B90-B875-F127C020F8F6}"/>
              </a:ext>
            </a:extLst>
          </p:cNvPr>
          <p:cNvPicPr>
            <a:picLocks noChangeAspect="1"/>
          </p:cNvPicPr>
          <p:nvPr/>
        </p:nvPicPr>
        <p:blipFill>
          <a:blip r:embed="rId3"/>
          <a:stretch>
            <a:fillRect/>
          </a:stretch>
        </p:blipFill>
        <p:spPr>
          <a:xfrm>
            <a:off x="51989" y="1147685"/>
            <a:ext cx="4575224" cy="3210605"/>
          </a:xfrm>
          <a:prstGeom prst="rect">
            <a:avLst/>
          </a:prstGeom>
        </p:spPr>
      </p:pic>
      <p:cxnSp>
        <p:nvCxnSpPr>
          <p:cNvPr id="12" name="Straight Arrow Connector 11">
            <a:extLst>
              <a:ext uri="{FF2B5EF4-FFF2-40B4-BE49-F238E27FC236}">
                <a16:creationId xmlns:a16="http://schemas.microsoft.com/office/drawing/2014/main" id="{D9F4E494-B9E8-43CC-9FC3-5CD29E3FC975}"/>
              </a:ext>
            </a:extLst>
          </p:cNvPr>
          <p:cNvCxnSpPr>
            <a:cxnSpLocks/>
          </p:cNvCxnSpPr>
          <p:nvPr/>
        </p:nvCxnSpPr>
        <p:spPr>
          <a:xfrm flipV="1">
            <a:off x="4302447" y="1540401"/>
            <a:ext cx="914203" cy="552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01DBE9B1-CB06-4E41-A1C7-4287D0B2DFB2}"/>
              </a:ext>
            </a:extLst>
          </p:cNvPr>
          <p:cNvCxnSpPr>
            <a:cxnSpLocks/>
          </p:cNvCxnSpPr>
          <p:nvPr/>
        </p:nvCxnSpPr>
        <p:spPr>
          <a:xfrm flipV="1">
            <a:off x="4526233" y="2241345"/>
            <a:ext cx="666552" cy="306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A3C4ABBD-6730-41DC-8196-9465BF671F15}"/>
              </a:ext>
            </a:extLst>
          </p:cNvPr>
          <p:cNvCxnSpPr>
            <a:cxnSpLocks/>
          </p:cNvCxnSpPr>
          <p:nvPr/>
        </p:nvCxnSpPr>
        <p:spPr>
          <a:xfrm>
            <a:off x="4331022" y="2464660"/>
            <a:ext cx="820697" cy="2883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719EC2D3-3C53-46D5-9E6C-AD8D25971012}"/>
              </a:ext>
            </a:extLst>
          </p:cNvPr>
          <p:cNvCxnSpPr>
            <a:cxnSpLocks/>
          </p:cNvCxnSpPr>
          <p:nvPr/>
        </p:nvCxnSpPr>
        <p:spPr>
          <a:xfrm>
            <a:off x="685800" y="3074802"/>
            <a:ext cx="4559128" cy="6798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5787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_Custom Design">
  <a:themeElements>
    <a:clrScheme name="Rebranding Colors">
      <a:dk1>
        <a:srgbClr val="002D73"/>
      </a:dk1>
      <a:lt1>
        <a:srgbClr val="FFFFFF"/>
      </a:lt1>
      <a:dk2>
        <a:srgbClr val="65696C"/>
      </a:dk2>
      <a:lt2>
        <a:srgbClr val="E75300"/>
      </a:lt2>
      <a:accent1>
        <a:srgbClr val="002D73"/>
      </a:accent1>
      <a:accent2>
        <a:srgbClr val="FFFFFF"/>
      </a:accent2>
      <a:accent3>
        <a:srgbClr val="65696C"/>
      </a:accent3>
      <a:accent4>
        <a:srgbClr val="E75300"/>
      </a:accent4>
      <a:accent5>
        <a:srgbClr val="002D73"/>
      </a:accent5>
      <a:accent6>
        <a:srgbClr val="FFFFFF"/>
      </a:accent6>
      <a:hlink>
        <a:srgbClr val="65696C"/>
      </a:hlink>
      <a:folHlink>
        <a:srgbClr val="E753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nchor="t">
        <a:spAutoFit/>
      </a:bodyPr>
      <a:lstStyle>
        <a:defPPr marL="285750" indent="-285750" algn="l">
          <a:spcBef>
            <a:spcPts val="25"/>
          </a:spcBef>
          <a:spcAft>
            <a:spcPts val="25"/>
          </a:spcAft>
          <a:buFont typeface="Arial" panose="020B0604020202020204" pitchFamily="34" charset="0"/>
          <a:buChar char="•"/>
          <a:defRPr sz="1600" b="1" dirty="0">
            <a:latin typeface="Arial" panose="020B0604020202020204" pitchFamily="34" charset="0"/>
            <a:cs typeface="Arial" panose="020B0604020202020204" pitchFamily="34" charset="0"/>
          </a:defRPr>
        </a:defPPr>
      </a:lst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CD7D781586C62049B0FA76E8227F960C" ma:contentTypeVersion="0" ma:contentTypeDescription="Create a new document." ma:contentTypeScope="" ma:versionID="b960468971c15390d67638078a100226">
  <xsd:schema xmlns:xsd="http://www.w3.org/2001/XMLSchema" xmlns:xs="http://www.w3.org/2001/XMLSchema" xmlns:p="http://schemas.microsoft.com/office/2006/metadata/properties" xmlns:ns2="678ff5ba-7e10-4e2b-ab41-c6b2b3c0abbf" targetNamespace="http://schemas.microsoft.com/office/2006/metadata/properties" ma:root="true" ma:fieldsID="74ffe6fde04e472b126d70c7be0654c4" ns2:_="">
    <xsd:import namespace="678ff5ba-7e10-4e2b-ab41-c6b2b3c0abbf"/>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8ff5ba-7e10-4e2b-ab41-c6b2b3c0abb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678ff5ba-7e10-4e2b-ab41-c6b2b3c0abbf">QVJDQTP4TD7R-345-25</_dlc_DocId>
    <_dlc_DocIdUrl xmlns="678ff5ba-7e10-4e2b-ab41-c6b2b3c0abbf">
      <Url>http://ogssp/sites/psg/training/_layouts/DocIdRedir.aspx?ID=QVJDQTP4TD7R-345-25</Url>
      <Description>QVJDQTP4TD7R-345-25</Description>
    </_dlc_DocIdUrl>
  </documentManagement>
</p:properties>
</file>

<file path=customXml/itemProps1.xml><?xml version="1.0" encoding="utf-8"?>
<ds:datastoreItem xmlns:ds="http://schemas.openxmlformats.org/officeDocument/2006/customXml" ds:itemID="{8E8BC3F6-D8F6-4C12-AEF5-7653EA7309FA}">
  <ds:schemaRefs>
    <ds:schemaRef ds:uri="http://schemas.microsoft.com/sharepoint/events"/>
  </ds:schemaRefs>
</ds:datastoreItem>
</file>

<file path=customXml/itemProps2.xml><?xml version="1.0" encoding="utf-8"?>
<ds:datastoreItem xmlns:ds="http://schemas.openxmlformats.org/officeDocument/2006/customXml" ds:itemID="{BD6DF373-5CC6-470D-9522-23D6E2B2F7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8ff5ba-7e10-4e2b-ab41-c6b2b3c0ab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EF176E3-7839-4C08-82C5-7C5E5CDC6128}">
  <ds:schemaRefs>
    <ds:schemaRef ds:uri="http://schemas.microsoft.com/sharepoint/v3/contenttype/forms"/>
  </ds:schemaRefs>
</ds:datastoreItem>
</file>

<file path=customXml/itemProps4.xml><?xml version="1.0" encoding="utf-8"?>
<ds:datastoreItem xmlns:ds="http://schemas.openxmlformats.org/officeDocument/2006/customXml" ds:itemID="{7CD6D3EA-90D8-4805-9A93-12267CD4B6A9}">
  <ds:schemaRefs>
    <ds:schemaRef ds:uri="http://schemas.microsoft.com/office/infopath/2007/PartnerControls"/>
    <ds:schemaRef ds:uri="http://purl.org/dc/elements/1.1/"/>
    <ds:schemaRef ds:uri="http://schemas.openxmlformats.org/package/2006/metadata/core-properties"/>
    <ds:schemaRef ds:uri="678ff5ba-7e10-4e2b-ab41-c6b2b3c0abbf"/>
    <ds:schemaRef ds:uri="http://purl.org/dc/terms/"/>
    <ds:schemaRef ds:uri="http://schemas.microsoft.com/office/2006/documentManagement/types"/>
    <ds:schemaRef ds:uri="http://schemas.microsoft.com/office/2006/metadata/properties"/>
    <ds:schemaRef ds:uri="http://purl.org/dc/dcmityp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22668</TotalTime>
  <Words>2904</Words>
  <Application>Microsoft Office PowerPoint</Application>
  <PresentationFormat>On-screen Show (16:9)</PresentationFormat>
  <Paragraphs>292</Paragraphs>
  <Slides>28</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Arial Rounded MT Bold</vt:lpstr>
      <vt:lpstr>Calibri</vt:lpstr>
      <vt:lpstr>Wingdings</vt:lpstr>
      <vt:lpstr>2_Custom Design</vt:lpstr>
      <vt:lpstr>Group: 20600, Award PGB-23063 GR, RM Floor Coverings and Related Services (Statewide)</vt:lpstr>
      <vt:lpstr>Procurement Services Contact Information</vt:lpstr>
      <vt:lpstr>Agenda</vt:lpstr>
      <vt:lpstr>Introduction</vt:lpstr>
      <vt:lpstr>Introduction – cont’d</vt:lpstr>
      <vt:lpstr>How to Find the Contract</vt:lpstr>
      <vt:lpstr>Landing Page Contents</vt:lpstr>
      <vt:lpstr>Contractor Information Summary Page</vt:lpstr>
      <vt:lpstr>Contractor Information Summary Page – cont’d</vt:lpstr>
      <vt:lpstr>Typical Flooring Project</vt:lpstr>
      <vt:lpstr>Flooring Selection</vt:lpstr>
      <vt:lpstr> Flooring Selection – cont’d </vt:lpstr>
      <vt:lpstr>Prevailing Wage Advisory</vt:lpstr>
      <vt:lpstr>Request for Quote</vt:lpstr>
      <vt:lpstr>Request for Quote – cont’d</vt:lpstr>
      <vt:lpstr>Installation Site Visit</vt:lpstr>
      <vt:lpstr>Installation Site Visit – cont’d</vt:lpstr>
      <vt:lpstr>Installation Site Visit – cont’d</vt:lpstr>
      <vt:lpstr>Quote Evaluation</vt:lpstr>
      <vt:lpstr>Quote Evaluation – cont’d</vt:lpstr>
      <vt:lpstr>Quote Evaluation Recap</vt:lpstr>
      <vt:lpstr>Awarding the Project</vt:lpstr>
      <vt:lpstr>Project Monitoring</vt:lpstr>
      <vt:lpstr>Project Monitoring – cont’d</vt:lpstr>
      <vt:lpstr>Project Monitoring – cont’d</vt:lpstr>
      <vt:lpstr>Project Monitoring – cont’d</vt:lpstr>
      <vt:lpstr>Summation</vt:lpstr>
      <vt:lpstr>Questions</vt:lpstr>
    </vt:vector>
  </TitlesOfParts>
  <Company>New York State - Office of General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Warner, Jennifer</dc:creator>
  <cp:lastModifiedBy>Inman, Travis (OGS)</cp:lastModifiedBy>
  <cp:revision>845</cp:revision>
  <cp:lastPrinted>2018-07-10T20:01:05Z</cp:lastPrinted>
  <dcterms:created xsi:type="dcterms:W3CDTF">2014-12-09T18:34:34Z</dcterms:created>
  <dcterms:modified xsi:type="dcterms:W3CDTF">2020-11-13T16:29:22Z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0x010100CD7D781586C62049B0FA76E8227F960C</vt:lpwstr>
  </property>
  <property fmtid="{D5CDD505-2E9C-101B-9397-08002B2CF9AE}" pid="3" name="_dlc_DocIdItemGuid">
    <vt:lpwstr>0a45eda1-a0f1-4a75-aa0d-5b0a0fba05a5</vt:lpwstr>
  </property>
</Properties>
</file>